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303" r:id="rId3"/>
    <p:sldId id="552" r:id="rId4"/>
    <p:sldId id="539" r:id="rId5"/>
    <p:sldId id="318" r:id="rId6"/>
    <p:sldId id="283" r:id="rId7"/>
    <p:sldId id="284" r:id="rId8"/>
    <p:sldId id="574" r:id="rId9"/>
    <p:sldId id="575" r:id="rId10"/>
    <p:sldId id="579" r:id="rId11"/>
    <p:sldId id="581" r:id="rId12"/>
    <p:sldId id="580" r:id="rId13"/>
    <p:sldId id="573" r:id="rId14"/>
    <p:sldId id="307" r:id="rId15"/>
    <p:sldId id="540" r:id="rId16"/>
    <p:sldId id="553" r:id="rId17"/>
    <p:sldId id="290" r:id="rId18"/>
    <p:sldId id="291" r:id="rId19"/>
    <p:sldId id="293" r:id="rId20"/>
    <p:sldId id="294" r:id="rId21"/>
    <p:sldId id="554" r:id="rId22"/>
    <p:sldId id="555" r:id="rId23"/>
    <p:sldId id="556" r:id="rId24"/>
    <p:sldId id="557" r:id="rId25"/>
    <p:sldId id="541" r:id="rId26"/>
    <p:sldId id="280" r:id="rId27"/>
    <p:sldId id="281" r:id="rId28"/>
    <p:sldId id="559" r:id="rId29"/>
    <p:sldId id="560" r:id="rId30"/>
    <p:sldId id="558" r:id="rId31"/>
    <p:sldId id="282" r:id="rId32"/>
    <p:sldId id="561" r:id="rId33"/>
    <p:sldId id="587" r:id="rId34"/>
    <p:sldId id="287" r:id="rId35"/>
    <p:sldId id="542" r:id="rId36"/>
    <p:sldId id="562" r:id="rId37"/>
    <p:sldId id="535" r:id="rId38"/>
    <p:sldId id="584" r:id="rId39"/>
    <p:sldId id="583" r:id="rId40"/>
    <p:sldId id="258" r:id="rId41"/>
    <p:sldId id="563" r:id="rId42"/>
    <p:sldId id="564" r:id="rId43"/>
    <p:sldId id="585" r:id="rId44"/>
    <p:sldId id="565" r:id="rId45"/>
    <p:sldId id="566" r:id="rId46"/>
    <p:sldId id="567" r:id="rId47"/>
    <p:sldId id="568" r:id="rId48"/>
    <p:sldId id="543" r:id="rId49"/>
    <p:sldId id="551" r:id="rId50"/>
    <p:sldId id="582" r:id="rId51"/>
    <p:sldId id="588" r:id="rId52"/>
    <p:sldId id="521" r:id="rId53"/>
    <p:sldId id="315" r:id="rId54"/>
    <p:sldId id="314" r:id="rId55"/>
    <p:sldId id="545" r:id="rId56"/>
    <p:sldId id="546" r:id="rId57"/>
    <p:sldId id="547" r:id="rId58"/>
    <p:sldId id="548" r:id="rId59"/>
    <p:sldId id="549" r:id="rId60"/>
    <p:sldId id="313" r:id="rId61"/>
    <p:sldId id="550" r:id="rId62"/>
  </p:sldIdLst>
  <p:sldSz cx="14630400" cy="8229600"/>
  <p:notesSz cx="8229600" cy="14630400"/>
  <p:embeddedFontLst>
    <p:embeddedFont>
      <p:font typeface="Calibri (MS)" panose="020B0604020202020204" charset="0"/>
      <p:regular r:id="rId64"/>
    </p:embeddedFont>
    <p:embeddedFont>
      <p:font typeface="Nobile" panose="02000503050000020004" pitchFamily="2" charset="0"/>
      <p:regular r:id="rId65"/>
      <p:bold r:id="rId66"/>
      <p:italic r:id="rId67"/>
      <p:boldItalic r:id="rId68"/>
    </p:embeddedFont>
    <p:embeddedFont>
      <p:font typeface="Nunito Semi Bold" panose="020B0604020202020204" charset="0"/>
      <p:regular r:id="rId69"/>
    </p:embeddedFont>
    <p:embeddedFont>
      <p:font typeface="PT Sans" panose="020B0503020203020204" pitchFamily="34" charset="0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32F5D5-20E0-45FF-BCF8-F822E467FD4F}">
          <p14:sldIdLst>
            <p14:sldId id="256"/>
            <p14:sldId id="303"/>
            <p14:sldId id="552"/>
            <p14:sldId id="539"/>
            <p14:sldId id="318"/>
            <p14:sldId id="283"/>
            <p14:sldId id="284"/>
            <p14:sldId id="574"/>
            <p14:sldId id="575"/>
            <p14:sldId id="579"/>
            <p14:sldId id="581"/>
            <p14:sldId id="580"/>
            <p14:sldId id="573"/>
            <p14:sldId id="307"/>
            <p14:sldId id="540"/>
            <p14:sldId id="553"/>
            <p14:sldId id="290"/>
            <p14:sldId id="291"/>
            <p14:sldId id="293"/>
            <p14:sldId id="294"/>
            <p14:sldId id="554"/>
            <p14:sldId id="555"/>
            <p14:sldId id="556"/>
            <p14:sldId id="557"/>
            <p14:sldId id="541"/>
            <p14:sldId id="280"/>
            <p14:sldId id="281"/>
            <p14:sldId id="559"/>
            <p14:sldId id="560"/>
            <p14:sldId id="558"/>
            <p14:sldId id="282"/>
            <p14:sldId id="561"/>
            <p14:sldId id="587"/>
            <p14:sldId id="287"/>
            <p14:sldId id="542"/>
            <p14:sldId id="562"/>
            <p14:sldId id="535"/>
            <p14:sldId id="584"/>
            <p14:sldId id="583"/>
            <p14:sldId id="258"/>
            <p14:sldId id="563"/>
            <p14:sldId id="564"/>
            <p14:sldId id="585"/>
            <p14:sldId id="565"/>
            <p14:sldId id="566"/>
            <p14:sldId id="567"/>
            <p14:sldId id="568"/>
            <p14:sldId id="543"/>
            <p14:sldId id="551"/>
            <p14:sldId id="582"/>
            <p14:sldId id="588"/>
            <p14:sldId id="521"/>
            <p14:sldId id="315"/>
            <p14:sldId id="314"/>
            <p14:sldId id="545"/>
            <p14:sldId id="546"/>
            <p14:sldId id="547"/>
            <p14:sldId id="548"/>
            <p14:sldId id="549"/>
            <p14:sldId id="313"/>
            <p14:sldId id="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0070C0"/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BE218-8038-4395-ADB8-F0172DB1A016}" v="6" dt="2024-12-14T19:56:52.140"/>
    <p1510:client id="{FCD2DC97-8930-4954-A835-1E2A3EE02BC3}" v="82" dt="2024-12-14T19:45:58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9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738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26BB-C3A1-C593-8646-73BE31312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B4D89-96DA-B65D-40DF-79DD9478BD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96EF7-F96A-DEEF-471D-C104EC4BF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8D58-09A9-4584-4FBD-AAFF0FB3E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28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E9136-804C-C76F-0B5F-1EE3191FF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1D1C6-A327-E64A-9C30-7EEF1104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54643-10D0-066E-1F68-04666D540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2215-D0E6-4D15-0DB2-377BB9C97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00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93C8-33D6-4768-C78A-33877798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9B186-8751-A9B6-FD5C-DE3695FBB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9CCFD-DF01-9463-D905-71FDF5B69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6A753-A029-EF19-05B5-B0109A1CE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40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EE21-A842-85E0-6CEC-D72417D5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6208B-01C8-1777-13D1-90FEF7BA9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3396B-18A7-EFFC-7F95-5EEC0F34B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0B99A-941C-4FA7-0592-8C41E5DCB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9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BE70-E5CE-9F4B-41DE-82C051A74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7A50-36E5-8D9E-DCB9-0A1709179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01E2C-D5EA-58BF-98BB-F7042DCB8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A4A4-267D-8601-1216-C8DDE86AD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8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1772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6466F-C24A-3AAB-F375-CDC4BECC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2807-3837-4800-B443-048E3A7E0C1E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44F02-0B99-0D32-FDB4-3D46380B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7C8A7-709A-6F44-0949-27AA23DF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BC37-D833-406B-A27D-973A2C53F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Relationship Id="rId5" Type="http://schemas.microsoft.com/office/2007/relationships/hdphoto" Target="../media/hdphoto2.wdp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95" y="441649"/>
            <a:ext cx="8447810" cy="49460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5167" y="5914991"/>
            <a:ext cx="10883627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indent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Predicting Cerebrovascular stroke disease related to Heart Disease.</a:t>
            </a:r>
          </a:p>
        </p:txBody>
      </p:sp>
      <p:sp>
        <p:nvSpPr>
          <p:cNvPr id="4" name="Text 1"/>
          <p:cNvSpPr/>
          <p:nvPr/>
        </p:nvSpPr>
        <p:spPr>
          <a:xfrm>
            <a:off x="575310" y="6662763"/>
            <a:ext cx="1347978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Supervised by:   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Dr. Hussam </a:t>
            </a:r>
            <a:r>
              <a:rPr lang="en-US" sz="28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Elbehiery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800" b="1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B82D5094-5BC6-57AA-2C75-A16BDE200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794" y="171486"/>
            <a:ext cx="2317924" cy="203138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 descr="A logo for a computer company&#10;&#10;Description automatically generated">
            <a:extLst>
              <a:ext uri="{FF2B5EF4-FFF2-40B4-BE49-F238E27FC236}">
                <a16:creationId xmlns:a16="http://schemas.microsoft.com/office/drawing/2014/main" id="{D7297D10-2B4F-9AB3-A86C-85553D65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1" y="171485"/>
            <a:ext cx="2399620" cy="203138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E825B637-1EE0-E93B-C105-1759CDD37A04}"/>
              </a:ext>
            </a:extLst>
          </p:cNvPr>
          <p:cNvSpPr/>
          <p:nvPr/>
        </p:nvSpPr>
        <p:spPr>
          <a:xfrm>
            <a:off x="575310" y="7331180"/>
            <a:ext cx="1347978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Co-Supervised by:   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Eng. Ahmed </a:t>
            </a:r>
            <a:r>
              <a:rPr lang="en-US" sz="28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AbdelMoneim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800" b="1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EBC1E-E2BB-66CB-6989-19408DB09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095F31-12D3-72A5-F25A-400D238BCE18}"/>
              </a:ext>
            </a:extLst>
          </p:cNvPr>
          <p:cNvSpPr txBox="1"/>
          <p:nvPr/>
        </p:nvSpPr>
        <p:spPr>
          <a:xfrm>
            <a:off x="2607246" y="493472"/>
            <a:ext cx="451424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6600"/>
                </a:solidFill>
              </a:defRPr>
            </a:pPr>
            <a:r>
              <a:rPr sz="4000" dirty="0">
                <a:solidFill>
                  <a:schemeClr val="accent1"/>
                </a:solidFill>
              </a:rPr>
              <a:t>Stroke </a:t>
            </a:r>
            <a:r>
              <a:rPr lang="en-US" sz="4000" dirty="0">
                <a:solidFill>
                  <a:schemeClr val="accent1"/>
                </a:solidFill>
              </a:rPr>
              <a:t>Management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B0EFD7-A3AD-013C-46A7-38C4B3ADFB7F}"/>
              </a:ext>
            </a:extLst>
          </p:cNvPr>
          <p:cNvSpPr txBox="1"/>
          <p:nvPr/>
        </p:nvSpPr>
        <p:spPr>
          <a:xfrm>
            <a:off x="315825" y="1652023"/>
            <a:ext cx="451424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Pros: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Helps track and manage stroke recovery   progress.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 Provides educational resources for stroke patients and caregivers.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B39A9-EDB3-D5F4-141F-FC4FB02F17A6}"/>
              </a:ext>
            </a:extLst>
          </p:cNvPr>
          <p:cNvSpPr txBox="1"/>
          <p:nvPr/>
        </p:nvSpPr>
        <p:spPr>
          <a:xfrm>
            <a:off x="315826" y="4931336"/>
            <a:ext cx="47691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Cons: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 May require internet access for full functionality.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Limited customization for individual patient needs.</a:t>
            </a:r>
          </a:p>
        </p:txBody>
      </p:sp>
      <p:pic>
        <p:nvPicPr>
          <p:cNvPr id="6" name="Picture 5" descr="A close-up of a brain&#10;&#10;Description automatically generated">
            <a:extLst>
              <a:ext uri="{FF2B5EF4-FFF2-40B4-BE49-F238E27FC236}">
                <a16:creationId xmlns:a16="http://schemas.microsoft.com/office/drawing/2014/main" id="{9BDDE5B6-76CE-02CE-F4E7-A8505EC88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0" b="28400"/>
          <a:stretch>
            <a:fillRect/>
          </a:stretch>
        </p:blipFill>
        <p:spPr bwMode="auto">
          <a:xfrm>
            <a:off x="751577" y="208953"/>
            <a:ext cx="1605545" cy="1297224"/>
          </a:xfrm>
          <a:prstGeom prst="rect">
            <a:avLst/>
          </a:prstGeom>
          <a:noFill/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89E7847-E0DF-7A62-FF63-2E146587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298" y="1506178"/>
            <a:ext cx="4202238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list of medical questions&#10;&#10;AI-generated content may be incorrect.">
            <a:extLst>
              <a:ext uri="{FF2B5EF4-FFF2-40B4-BE49-F238E27FC236}">
                <a16:creationId xmlns:a16="http://schemas.microsoft.com/office/drawing/2014/main" id="{B8FC0AE1-814F-B7A3-831D-B3F314BD1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418" y="1506178"/>
            <a:ext cx="4166235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5847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A271E-24F2-24CF-0C52-130DF014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FE3D1-0A56-61B1-F58A-7B40D09EBD6D}"/>
              </a:ext>
            </a:extLst>
          </p:cNvPr>
          <p:cNvSpPr txBox="1"/>
          <p:nvPr/>
        </p:nvSpPr>
        <p:spPr>
          <a:xfrm>
            <a:off x="2607246" y="493472"/>
            <a:ext cx="653480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6600"/>
                </a:solidFill>
              </a:defRPr>
            </a:pPr>
            <a:r>
              <a:rPr sz="4000" dirty="0">
                <a:solidFill>
                  <a:schemeClr val="accent1"/>
                </a:solidFill>
              </a:rPr>
              <a:t>Stroke </a:t>
            </a:r>
            <a:r>
              <a:rPr lang="en-US" sz="4000" dirty="0">
                <a:solidFill>
                  <a:schemeClr val="accent1"/>
                </a:solidFill>
              </a:rPr>
              <a:t>Awareness Foundation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CA46C-0C71-DE1B-87F7-137A50459B63}"/>
              </a:ext>
            </a:extLst>
          </p:cNvPr>
          <p:cNvSpPr txBox="1"/>
          <p:nvPr/>
        </p:nvSpPr>
        <p:spPr>
          <a:xfrm>
            <a:off x="315824" y="1751256"/>
            <a:ext cx="48290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Pros: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Raises public awareness about stroke symptoms.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 Provides access to emergency response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FBF70-9B5A-E9A8-A320-29851EAD2211}"/>
              </a:ext>
            </a:extLst>
          </p:cNvPr>
          <p:cNvSpPr txBox="1"/>
          <p:nvPr/>
        </p:nvSpPr>
        <p:spPr>
          <a:xfrm>
            <a:off x="315826" y="5044465"/>
            <a:ext cx="43153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Cons: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 May have limited interactive features.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Content might not be regularly updated</a:t>
            </a:r>
          </a:p>
        </p:txBody>
      </p:sp>
      <p:pic>
        <p:nvPicPr>
          <p:cNvPr id="6" name="Picture 5" descr="A black square with white text and red clock&#10;&#10;Description automatically generated">
            <a:extLst>
              <a:ext uri="{FF2B5EF4-FFF2-40B4-BE49-F238E27FC236}">
                <a16:creationId xmlns:a16="http://schemas.microsoft.com/office/drawing/2014/main" id="{9ACF7F19-12E4-2D24-9732-11C153ED0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6" y="264372"/>
            <a:ext cx="1590571" cy="1269515"/>
          </a:xfrm>
          <a:prstGeom prst="rect">
            <a:avLst/>
          </a:prstGeom>
          <a:noFill/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5002DD7E-E620-F7D3-96B9-389768E7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37" y="1479879"/>
            <a:ext cx="4315334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5344853D-8E27-6643-823C-76F9CE9D5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585" y="1479879"/>
            <a:ext cx="4202239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5922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FD18-0F51-8527-D535-482FB8F66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E673E-C38C-E2D2-8ECD-9654B9A97996}"/>
              </a:ext>
            </a:extLst>
          </p:cNvPr>
          <p:cNvSpPr txBox="1"/>
          <p:nvPr/>
        </p:nvSpPr>
        <p:spPr>
          <a:xfrm>
            <a:off x="2607246" y="493472"/>
            <a:ext cx="407534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6600"/>
                </a:solidFill>
              </a:defRPr>
            </a:pPr>
            <a:r>
              <a:rPr sz="4000" dirty="0">
                <a:solidFill>
                  <a:schemeClr val="accent1"/>
                </a:solidFill>
              </a:rPr>
              <a:t>Stroke </a:t>
            </a:r>
            <a:r>
              <a:rPr lang="en-US" sz="4000" dirty="0">
                <a:solidFill>
                  <a:schemeClr val="accent1"/>
                </a:solidFill>
              </a:rPr>
              <a:t>Riskometer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822F6-E005-C6A3-7F12-135DF3BAEDE0}"/>
              </a:ext>
            </a:extLst>
          </p:cNvPr>
          <p:cNvSpPr txBox="1"/>
          <p:nvPr/>
        </p:nvSpPr>
        <p:spPr>
          <a:xfrm>
            <a:off x="315826" y="1751256"/>
            <a:ext cx="4114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Pros: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Assesses individual stroke risk quickly.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Encourages preventive health measures.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184CE-4A7A-B799-1D7B-D018F8B47BEE}"/>
              </a:ext>
            </a:extLst>
          </p:cNvPr>
          <p:cNvSpPr txBox="1"/>
          <p:nvPr/>
        </p:nvSpPr>
        <p:spPr>
          <a:xfrm>
            <a:off x="315826" y="5044465"/>
            <a:ext cx="47356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Cons: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 Risk predictions may not replace medical advice.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Limited accuracy if user inputs incorrect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1BD44-F590-7C57-C6DE-6064E579D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7" y="208953"/>
            <a:ext cx="1590571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192507EC-02FD-AD77-AE8A-A703A82B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46" y="1517329"/>
            <a:ext cx="4315334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 descr="A screenshot of a blue screen&#10;&#10;AI-generated content may be incorrect.">
            <a:extLst>
              <a:ext uri="{FF2B5EF4-FFF2-40B4-BE49-F238E27FC236}">
                <a16:creationId xmlns:a16="http://schemas.microsoft.com/office/drawing/2014/main" id="{AEB9FF24-C94E-D63A-F2AD-ABD5924F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418" y="1506178"/>
            <a:ext cx="4217159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53528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AEF1B-84DE-3031-C8AD-166283ED3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ABECB-2713-D105-A119-0D4D04D4D8A2}"/>
              </a:ext>
            </a:extLst>
          </p:cNvPr>
          <p:cNvSpPr txBox="1"/>
          <p:nvPr/>
        </p:nvSpPr>
        <p:spPr>
          <a:xfrm>
            <a:off x="204439" y="81946"/>
            <a:ext cx="1359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F5597"/>
                </a:solidFill>
              </a:rPr>
              <a:t>Our Proposed Solution: </a:t>
            </a:r>
            <a:r>
              <a:rPr lang="en-US" sz="4000" b="1" dirty="0" err="1">
                <a:solidFill>
                  <a:srgbClr val="2F5597"/>
                </a:solidFill>
              </a:rPr>
              <a:t>Sahha</a:t>
            </a:r>
            <a:endParaRPr lang="en-US" sz="4000" b="1" dirty="0">
              <a:solidFill>
                <a:srgbClr val="2F5597"/>
              </a:solidFill>
            </a:endParaRPr>
          </a:p>
        </p:txBody>
      </p:sp>
      <p:pic>
        <p:nvPicPr>
          <p:cNvPr id="8" name="Picture 7" descr="A blue background with text overlay&#10;&#10;AI-generated content may be incorrect.">
            <a:extLst>
              <a:ext uri="{FF2B5EF4-FFF2-40B4-BE49-F238E27FC236}">
                <a16:creationId xmlns:a16="http://schemas.microsoft.com/office/drawing/2014/main" id="{F8111A8E-FBE0-EF02-E4A2-086192777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45950"/>
            <a:ext cx="12344400" cy="69045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87225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7858244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Workflow: Step-by-Step Process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2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315015" y="219991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220724" y="2057876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67457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Sensors Capture Data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Heart rate, blood oxygen, and heart activity are measured and turned into digital signals.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406" y="331410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20724" y="317206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540948" y="3050858"/>
            <a:ext cx="285904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Processes Data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540948" y="3512225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Arduino receives the data, cleans it up, does calculations, and prepares it for sending.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15015" y="431696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220724" y="4174927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2401491" y="4053721"/>
            <a:ext cx="3687961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Transmission and Display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9978" y="451508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data shows up on the screen and is sent wirelessly to your phone app.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406" y="5319832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20724" y="5177790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540948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 Display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540948" y="5517952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displays the analysis results from the AI model.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315015" y="632269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220724" y="618065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467457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Storage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79978" y="652081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saves your data for later use.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72A5-00BA-FE7C-C4A9-8D4ECA925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50C748F5-5CFE-8FAF-4DC6-1DA7221B03C0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B5D58871-B561-04D5-1C47-911338FF7AF4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188FE569-CE34-62EB-A84B-54AE9AA5525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6447D781-A95E-2645-1337-8FBD3712787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2E3A7DA8-DB87-6B24-DA68-11FDD06ED28B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EDDE3D70-5729-EFCF-8FBF-B09487327785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6AAD5524-9503-9229-502F-CBB399609E6D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F94EAEEA-C5E7-111C-7C8D-7234A024E334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CC44B753-5767-6BB9-50D8-435A3E421E70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ED5D7154-E145-773B-1998-532CFEACF736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590419E8-60A1-037B-3C49-D6C6F156CEAC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E5D4C35D-48CE-BCFC-6CB1-4F0DE054125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F66C23F0-FC50-4BE0-526D-9A6EFDACEE23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2E454AA0-78EE-75DA-761A-B137058B9AC7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9A28FE5A-A138-AB06-7511-090398F604E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E8BBEB6D-351C-9A43-B79D-FDE68B4F6F8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55D7D8A-EA83-EE99-3E97-4CD4020B3C7C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A9AE048A-4F1E-6F89-9297-5FE61D6DF1B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C19024-40E1-01A2-A418-EABB1F2EE1E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D62A5E95-19DD-0393-3B78-2DF7F8FE09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6AAFD83-1732-0D5B-93AA-6F7EBDCA49A7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AD5F22A2-EFA8-E07E-AAD3-1BFD94F76143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03E120E5-BE4C-D2B8-F8E1-4067C192B998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392A7185-D6DC-DE3C-E2B1-ED24EA9F20C7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02C836DA-CC7E-A394-0454-F42B2072CA99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820EFFB0-844E-B697-5F6F-B5B034332C43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B1F63782-5D1A-9985-BCA3-08BB20FC414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0EDCB020-13F2-714D-3D0A-4A21CED4407A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86589994-A49A-716D-4CB6-F5AF4344BA00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2D684358-5D98-90B1-423F-A4F7B3C7EE81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BE7C569A-D32D-C14A-A473-4F9AFACCCDD7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1487218A-A818-A97F-187C-481C87E8953F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BBEB2F7-5C8E-E9D1-6CAD-E8C7835A502A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0699562-5756-DF06-9E5F-7E05B48D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DC74C3CB-80C0-ACB0-81F8-B9BF41651410}"/>
              </a:ext>
            </a:extLst>
          </p:cNvPr>
          <p:cNvGrpSpPr/>
          <p:nvPr/>
        </p:nvGrpSpPr>
        <p:grpSpPr>
          <a:xfrm>
            <a:off x="6740470" y="3177185"/>
            <a:ext cx="6287833" cy="1214418"/>
            <a:chOff x="2241442" y="-1402892"/>
            <a:chExt cx="5664363" cy="1097730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BBFEBF3-B5D8-486A-3BC0-B84915CF9E8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88A9FB57-BA67-5A22-AF5D-4D9C5DC12591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4B3CA457-7D65-D89F-F657-CE76472A5F29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AF2A0DC-AF8E-AE0A-994F-FEFF1801EF5D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C676E3D0-1D75-DC12-9216-4807EE412713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08655B7C-D81D-02F6-E561-F9210B302E77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6AEB89B3-E7B3-C623-0EDE-14DC1C1CD0EF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31032DAF-08FE-4CB2-BF7E-C3B5704F5B4F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D0DFEA31-DD47-D8E4-565A-B74053D91455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165189D7-303B-D0E1-F0F2-CB0BC6A4ECA9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D0187BF9-C8A2-0D36-1865-93B6F29F68B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1951378A-78C3-ABAC-C63F-F1D78FD5B3D4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69F4BBFA-1857-F172-162C-C8AD265317A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96192145-D5FE-51E1-2857-F5E56DB332D6}"/>
              </a:ext>
            </a:extLst>
          </p:cNvPr>
          <p:cNvSpPr/>
          <p:nvPr/>
        </p:nvSpPr>
        <p:spPr>
          <a:xfrm>
            <a:off x="6824870" y="4578533"/>
            <a:ext cx="5471438" cy="1026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85C1AF8D-B20D-4C6A-7F7B-581F5B6E4F92}"/>
              </a:ext>
            </a:extLst>
          </p:cNvPr>
          <p:cNvSpPr/>
          <p:nvPr/>
        </p:nvSpPr>
        <p:spPr>
          <a:xfrm>
            <a:off x="6139151" y="440451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57380CA6-4EBC-279E-9C7E-A4853F97F566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25AB5EA3-EC74-4C17-16A1-BB20F15297AE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1E909FA5-A109-009F-2511-A3FC8511D8AB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23BF5EE7-3ABB-4AC2-83B2-2417624444A0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DCEB8934-54AA-3D3B-F231-36CDA0477C8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C7756E4D-DE66-D233-5C18-DEC8665D1EE8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F9B6C1A8-6DB6-09F3-4DD7-6A7574D5D326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E30A8436-1618-4F7C-09E9-37316B8E2B3D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226EAAF9-70C3-35F3-B77A-49B84AC6D3F9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ED50BCCF-FBD9-6A47-C5E5-BCEBB4063F65}"/>
              </a:ext>
            </a:extLst>
          </p:cNvPr>
          <p:cNvSpPr/>
          <p:nvPr/>
        </p:nvSpPr>
        <p:spPr>
          <a:xfrm>
            <a:off x="6695362" y="584012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9665B87-275A-9DBA-20FA-6BC7A86E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20F796B5-FC92-BAA8-60C7-3B36249838F3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40" name="Flowchart: Delay 3">
            <a:extLst>
              <a:ext uri="{FF2B5EF4-FFF2-40B4-BE49-F238E27FC236}">
                <a16:creationId xmlns:a16="http://schemas.microsoft.com/office/drawing/2014/main" id="{7A3080BD-A0DF-90E8-E16E-49B540C6F9DA}"/>
              </a:ext>
            </a:extLst>
          </p:cNvPr>
          <p:cNvSpPr/>
          <p:nvPr/>
        </p:nvSpPr>
        <p:spPr>
          <a:xfrm rot="10800000">
            <a:off x="13345173" y="3197676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FA39364C-F9B0-75B0-3BFE-2BEFB194C6C7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5E63A304-47C5-ECEB-6934-99707669996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21B467A-6181-AA7D-5010-1C81B0533507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C868E050-A783-8D27-5961-50B13CD06F0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E826165C-65B9-F3C7-1EAF-524D1CD05E98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C07B3641-D078-20D1-E3DA-0D911B3E387D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B182AB04-E5F8-2C3E-8634-78D37952347F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295BC635-87B3-4ECE-09AF-5B57676A59AA}"/>
                </a:ext>
              </a:extLst>
            </p:cNvPr>
            <p:cNvSpPr txBox="1"/>
            <p:nvPr/>
          </p:nvSpPr>
          <p:spPr>
            <a:xfrm>
              <a:off x="1000073" y="180895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b="1" dirty="0"/>
                <a:t>Hardware Components</a:t>
              </a:r>
              <a:endParaRPr sz="2800" b="1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9317ED96-5D19-891E-FEA4-1030D12BAAFF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123C00CF-377F-A09D-11E1-DC6294CC272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1CE40B03-138F-C966-A835-AB19E76E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1E16018-AE61-95EC-6EB0-CF1CBE9B69A5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BDC75927-875C-CAE7-74A8-42904251B63C}"/>
              </a:ext>
            </a:extLst>
          </p:cNvPr>
          <p:cNvSpPr/>
          <p:nvPr/>
        </p:nvSpPr>
        <p:spPr>
          <a:xfrm>
            <a:off x="11530222" y="4824668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Google Shape;907;p19">
            <a:extLst>
              <a:ext uri="{FF2B5EF4-FFF2-40B4-BE49-F238E27FC236}">
                <a16:creationId xmlns:a16="http://schemas.microsoft.com/office/drawing/2014/main" id="{A74BC578-E173-B893-BC4F-4AA95F7B0016}"/>
              </a:ext>
            </a:extLst>
          </p:cNvPr>
          <p:cNvSpPr txBox="1"/>
          <p:nvPr/>
        </p:nvSpPr>
        <p:spPr>
          <a:xfrm>
            <a:off x="8721967" y="957934"/>
            <a:ext cx="252938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sz="2800" dirty="0"/>
              <a:t> </a:t>
            </a:r>
            <a:r>
              <a:rPr sz="2400" dirty="0">
                <a:latin typeface="Nobile"/>
              </a:rPr>
              <a:t>Introduction</a:t>
            </a:r>
            <a:endParaRPr sz="2400" dirty="0"/>
          </a:p>
        </p:txBody>
      </p:sp>
      <p:sp>
        <p:nvSpPr>
          <p:cNvPr id="50" name="Google Shape;915;p19">
            <a:extLst>
              <a:ext uri="{FF2B5EF4-FFF2-40B4-BE49-F238E27FC236}">
                <a16:creationId xmlns:a16="http://schemas.microsoft.com/office/drawing/2014/main" id="{BC3B0480-FE11-F597-359B-C478BAC43468}"/>
              </a:ext>
            </a:extLst>
          </p:cNvPr>
          <p:cNvSpPr txBox="1"/>
          <p:nvPr/>
        </p:nvSpPr>
        <p:spPr>
          <a:xfrm>
            <a:off x="7925572" y="6138964"/>
            <a:ext cx="391510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lang="en-US" sz="2800" dirty="0"/>
              <a:t> </a:t>
            </a:r>
            <a:r>
              <a:rPr lang="en-US" sz="2400" dirty="0"/>
              <a:t>Future Work</a:t>
            </a:r>
            <a:r>
              <a:rPr lang="ar-EG" sz="2400" dirty="0"/>
              <a:t> </a:t>
            </a:r>
            <a:r>
              <a:rPr lang="en-US" sz="2800" dirty="0"/>
              <a:t>&amp; </a:t>
            </a:r>
            <a:r>
              <a:rPr lang="en-US" sz="2400" dirty="0"/>
              <a:t>Conclusion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00836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342B4-735F-177B-3860-CDB07D1C9CB6}"/>
              </a:ext>
            </a:extLst>
          </p:cNvPr>
          <p:cNvSpPr txBox="1"/>
          <p:nvPr/>
        </p:nvSpPr>
        <p:spPr>
          <a:xfrm>
            <a:off x="1094874" y="5991972"/>
            <a:ext cx="1076358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Nunito Semi Bold" panose="020B0604020202020204" charset="0"/>
              </a:rPr>
              <a:t>A smart system using Arduino to monitor vital signs.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>
              <a:latin typeface="Nunito Semi Bold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Nunito Semi Bold" panose="020B0604020202020204" charset="0"/>
              </a:rPr>
              <a:t>It provides early warnings for potential stroke risk.</a:t>
            </a:r>
          </a:p>
          <a:p>
            <a:endParaRPr lang="en-US" sz="2800" dirty="0">
              <a:latin typeface="Nunito Semi Bold" panose="020B0604020202020204" charset="0"/>
            </a:endParaRPr>
          </a:p>
        </p:txBody>
      </p:sp>
      <p:pic>
        <p:nvPicPr>
          <p:cNvPr id="4" name="Picture 3" descr="A close up of a device&#10;&#10;AI-generated content may be incorrect.">
            <a:extLst>
              <a:ext uri="{FF2B5EF4-FFF2-40B4-BE49-F238E27FC236}">
                <a16:creationId xmlns:a16="http://schemas.microsoft.com/office/drawing/2014/main" id="{EAC06DD9-06CE-6FA3-68E2-CBCBC219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82254"/>
            <a:ext cx="6322741" cy="2661588"/>
          </a:xfrm>
          <a:prstGeom prst="rect">
            <a:avLst/>
          </a:prstGeom>
        </p:spPr>
      </p:pic>
      <p:pic>
        <p:nvPicPr>
          <p:cNvPr id="6" name="Picture 5" descr="A grey rectangular object with a screen&#10;&#10;AI-generated content may be incorrect.">
            <a:extLst>
              <a:ext uri="{FF2B5EF4-FFF2-40B4-BE49-F238E27FC236}">
                <a16:creationId xmlns:a16="http://schemas.microsoft.com/office/drawing/2014/main" id="{971C315C-6509-3ED4-D716-95E21A46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91" t="7439" r="27974" b="9365"/>
          <a:stretch/>
        </p:blipFill>
        <p:spPr>
          <a:xfrm>
            <a:off x="7694341" y="2382254"/>
            <a:ext cx="5420080" cy="2661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55635-1F54-2E7A-0D9C-8B6184D6312E}"/>
              </a:ext>
            </a:extLst>
          </p:cNvPr>
          <p:cNvSpPr txBox="1"/>
          <p:nvPr/>
        </p:nvSpPr>
        <p:spPr>
          <a:xfrm>
            <a:off x="1193182" y="825776"/>
            <a:ext cx="570942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Overview</a:t>
            </a:r>
            <a:endParaRPr lang="en-US" sz="3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33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AB4D-12A0-AF0A-6646-2BAE5AA0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9700ED-7F3D-4DDF-CA14-1C71C28923E2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Custom 3D Case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F698B6D-0FCC-EB25-A7FF-D498D480EB42}"/>
              </a:ext>
            </a:extLst>
          </p:cNvPr>
          <p:cNvSpPr/>
          <p:nvPr/>
        </p:nvSpPr>
        <p:spPr>
          <a:xfrm>
            <a:off x="513647" y="3297605"/>
            <a:ext cx="6310899" cy="1716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800" dirty="0"/>
              <a:t>Custom casing made with 3D printing for durability.</a:t>
            </a:r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800" dirty="0"/>
              <a:t>Allows easy prototyping and component protection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19DD8B2-0171-50AF-9537-8A76E54083F4}"/>
              </a:ext>
            </a:extLst>
          </p:cNvPr>
          <p:cNvSpPr/>
          <p:nvPr/>
        </p:nvSpPr>
        <p:spPr>
          <a:xfrm>
            <a:off x="155048" y="30716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.</a:t>
            </a:r>
          </a:p>
        </p:txBody>
      </p:sp>
      <p:pic>
        <p:nvPicPr>
          <p:cNvPr id="6" name="Picture 5" descr="A grey device with a black screen&#10;&#10;AI-generated content may be incorrect.">
            <a:extLst>
              <a:ext uri="{FF2B5EF4-FFF2-40B4-BE49-F238E27FC236}">
                <a16:creationId xmlns:a16="http://schemas.microsoft.com/office/drawing/2014/main" id="{11B12BB5-25F3-0770-A1F8-990CE1E8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24" t="8115" r="9322" b="6222"/>
          <a:stretch/>
        </p:blipFill>
        <p:spPr>
          <a:xfrm>
            <a:off x="8908459" y="939048"/>
            <a:ext cx="5072236" cy="61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7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A824C-28D9-5659-A0DD-F6DEDBD9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CADA81-7AF8-81D1-7DCF-607C974566CA}"/>
              </a:ext>
            </a:extLst>
          </p:cNvPr>
          <p:cNvSpPr/>
          <p:nvPr/>
        </p:nvSpPr>
        <p:spPr>
          <a:xfrm>
            <a:off x="638611" y="5831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MAX30102 Sensor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73C94B4-852C-2B62-8892-80180827DD35}"/>
              </a:ext>
            </a:extLst>
          </p:cNvPr>
          <p:cNvSpPr/>
          <p:nvPr/>
        </p:nvSpPr>
        <p:spPr>
          <a:xfrm>
            <a:off x="502496" y="3182590"/>
            <a:ext cx="9744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.</a:t>
            </a:r>
            <a:endParaRPr lang="en-US" sz="18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E0DF7A16-C274-4513-49AC-584BF79875A9}"/>
              </a:ext>
            </a:extLst>
          </p:cNvPr>
          <p:cNvSpPr/>
          <p:nvPr/>
        </p:nvSpPr>
        <p:spPr>
          <a:xfrm>
            <a:off x="612626" y="3503756"/>
            <a:ext cx="12844822" cy="1215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ar-EG" sz="2000" dirty="0"/>
          </a:p>
        </p:txBody>
      </p:sp>
      <p:pic>
        <p:nvPicPr>
          <p:cNvPr id="5" name="Picture 4" descr="A computer chip inside a box&#10;&#10;AI-generated content may be incorrect.">
            <a:extLst>
              <a:ext uri="{FF2B5EF4-FFF2-40B4-BE49-F238E27FC236}">
                <a16:creationId xmlns:a16="http://schemas.microsoft.com/office/drawing/2014/main" id="{C22E3A48-49AD-35C4-708D-B22F9B16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75" r="19895"/>
          <a:stretch/>
        </p:blipFill>
        <p:spPr>
          <a:xfrm>
            <a:off x="502496" y="1503948"/>
            <a:ext cx="5972254" cy="570296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25ED58A7-94EF-DA65-A749-69618015330B}"/>
              </a:ext>
            </a:extLst>
          </p:cNvPr>
          <p:cNvSpPr/>
          <p:nvPr/>
        </p:nvSpPr>
        <p:spPr>
          <a:xfrm>
            <a:off x="6633006" y="2766436"/>
            <a:ext cx="7653156" cy="333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Measures heartbeats per minute, indicating heart health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Normal range is 60–100 BPM; irregular rates may signal risks</a:t>
            </a:r>
            <a:r>
              <a:rPr lang="en-US" dirty="0"/>
              <a:t>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029808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AF78E-1BBE-9CE7-C1DD-98603764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FCD33D-417B-BCA9-8D3F-2A01D537D49D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MAX30102 Sensor</a:t>
            </a:r>
          </a:p>
        </p:txBody>
      </p:sp>
      <p:pic>
        <p:nvPicPr>
          <p:cNvPr id="9" name="Picture 8" descr="A computer chip inside a box&#10;&#10;AI-generated content may be incorrect.">
            <a:extLst>
              <a:ext uri="{FF2B5EF4-FFF2-40B4-BE49-F238E27FC236}">
                <a16:creationId xmlns:a16="http://schemas.microsoft.com/office/drawing/2014/main" id="{393412D3-E73E-772D-2162-7E33AD97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75" r="19895"/>
          <a:stretch/>
        </p:blipFill>
        <p:spPr>
          <a:xfrm>
            <a:off x="2147300" y="1969486"/>
            <a:ext cx="9026221" cy="3841043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0F529930-7F81-61A0-A116-4E3BC48B1BCA}"/>
              </a:ext>
            </a:extLst>
          </p:cNvPr>
          <p:cNvSpPr/>
          <p:nvPr/>
        </p:nvSpPr>
        <p:spPr>
          <a:xfrm>
            <a:off x="1930544" y="6356195"/>
            <a:ext cx="11919271" cy="124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2800" dirty="0"/>
              <a:t> Shows oxygen saturation in blood, normally 95–100%.</a:t>
            </a:r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2800" dirty="0"/>
              <a:t>Low levels may indicate health problems or stroke risk.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9561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F2BAE1-5C27-6BD8-4812-50661C438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30542"/>
              </p:ext>
            </p:extLst>
          </p:nvPr>
        </p:nvGraphicFramePr>
        <p:xfrm>
          <a:off x="1562100" y="1183586"/>
          <a:ext cx="11506200" cy="68180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161763">
                  <a:extLst>
                    <a:ext uri="{9D8B030D-6E8A-4147-A177-3AD203B41FA5}">
                      <a16:colId xmlns:a16="http://schemas.microsoft.com/office/drawing/2014/main" val="3268098916"/>
                    </a:ext>
                  </a:extLst>
                </a:gridCol>
                <a:gridCol w="3344437">
                  <a:extLst>
                    <a:ext uri="{9D8B030D-6E8A-4147-A177-3AD203B41FA5}">
                      <a16:colId xmlns:a16="http://schemas.microsoft.com/office/drawing/2014/main" val="3699777990"/>
                    </a:ext>
                  </a:extLst>
                </a:gridCol>
              </a:tblGrid>
              <a:tr h="75756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lt1"/>
                          </a:solidFill>
                        </a:rPr>
                        <a:t>Name</a:t>
                      </a:r>
                      <a:endParaRPr 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41380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Yasser EL </a:t>
                      </a:r>
                      <a:r>
                        <a:rPr lang="en-US" sz="3200" dirty="0" err="1"/>
                        <a:t>Sharkawy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6948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Ibrahim Ehab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3753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Mohamed Gad Al Mawla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2826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Ali </a:t>
                      </a:r>
                      <a:r>
                        <a:rPr lang="en-US" sz="3200" dirty="0" err="1"/>
                        <a:t>Ali</a:t>
                      </a:r>
                      <a:r>
                        <a:rPr lang="en-US" sz="3200" dirty="0"/>
                        <a:t> Abd </a:t>
                      </a:r>
                      <a:r>
                        <a:rPr lang="en-US" sz="3200" dirty="0" err="1"/>
                        <a:t>Elshafy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27693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Amr </a:t>
                      </a:r>
                      <a:r>
                        <a:rPr lang="en-US" sz="3200" dirty="0" err="1"/>
                        <a:t>Afte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Deghedy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34019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Arwaa</a:t>
                      </a:r>
                      <a:r>
                        <a:rPr lang="en-US" sz="3200" dirty="0"/>
                        <a:t> Mohamed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886182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Sohila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Wessam</a:t>
                      </a:r>
                      <a:r>
                        <a:rPr lang="en-US" sz="3200" dirty="0"/>
                        <a:t> Hamed </a:t>
                      </a:r>
                      <a:r>
                        <a:rPr lang="en-US" sz="3200" dirty="0" err="1"/>
                        <a:t>Refaie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47053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Afnan </a:t>
                      </a:r>
                      <a:r>
                        <a:rPr lang="en-US" sz="3200" dirty="0" err="1"/>
                        <a:t>Fekry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Moahmoud</a:t>
                      </a:r>
                      <a:r>
                        <a:rPr lang="en-US" sz="3200" dirty="0"/>
                        <a:t> Hammad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8088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12A222-8F13-C904-087B-180FAC44F0E7}"/>
              </a:ext>
            </a:extLst>
          </p:cNvPr>
          <p:cNvSpPr txBox="1"/>
          <p:nvPr/>
        </p:nvSpPr>
        <p:spPr>
          <a:xfrm>
            <a:off x="5400798" y="53725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Project’s Team</a:t>
            </a:r>
          </a:p>
        </p:txBody>
      </p:sp>
    </p:spTree>
    <p:extLst>
      <p:ext uri="{BB962C8B-B14F-4D97-AF65-F5344CB8AC3E}">
        <p14:creationId xmlns:p14="http://schemas.microsoft.com/office/powerpoint/2010/main" val="2430141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6EBB-2BB3-CC9B-46A9-D7D72B77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06E154-9B40-7D51-F83B-D5D66AF41C36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ECG  Sensor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D2A0C73-4EF1-B2C8-0820-BFC45386A347}"/>
              </a:ext>
            </a:extLst>
          </p:cNvPr>
          <p:cNvSpPr/>
          <p:nvPr/>
        </p:nvSpPr>
        <p:spPr>
          <a:xfrm>
            <a:off x="1128920" y="1884449"/>
            <a:ext cx="12954952" cy="173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400" dirty="0"/>
              <a:t>Records the heart’s electrical activity to detect irregularities.</a:t>
            </a:r>
          </a:p>
          <a:p>
            <a:pPr marL="342900" indent="-342900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400" dirty="0"/>
              <a:t>Certain patterns can signal stroke risk or heart issues..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pic>
        <p:nvPicPr>
          <p:cNvPr id="3" name="Picture 2" descr="A box with electronic components&#10;&#10;AI-generated content may be incorrect.">
            <a:extLst>
              <a:ext uri="{FF2B5EF4-FFF2-40B4-BE49-F238E27FC236}">
                <a16:creationId xmlns:a16="http://schemas.microsoft.com/office/drawing/2014/main" id="{F25522A8-15CA-2F1C-7A8C-8493F94A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13" r="19951"/>
          <a:stretch/>
        </p:blipFill>
        <p:spPr>
          <a:xfrm>
            <a:off x="2159025" y="3904895"/>
            <a:ext cx="9511990" cy="37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8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5A0D9-2288-EE68-9489-DFB56D1F0175}"/>
              </a:ext>
            </a:extLst>
          </p:cNvPr>
          <p:cNvSpPr txBox="1"/>
          <p:nvPr/>
        </p:nvSpPr>
        <p:spPr>
          <a:xfrm>
            <a:off x="962526" y="2888167"/>
            <a:ext cx="98039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Sends real-time health data wirelessly to mobile devices.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Enables apps to monitor 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3200" dirty="0"/>
              <a:t>BPM live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3200" dirty="0"/>
              <a:t>SpO2 live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3200" dirty="0"/>
              <a:t>ECG live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/>
          </a:p>
          <a:p>
            <a:r>
              <a:rPr lang="en-US" sz="32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7F73E-0E86-377B-9A96-FC2CF9D15ED6}"/>
              </a:ext>
            </a:extLst>
          </p:cNvPr>
          <p:cNvSpPr txBox="1"/>
          <p:nvPr/>
        </p:nvSpPr>
        <p:spPr>
          <a:xfrm>
            <a:off x="367990" y="1083450"/>
            <a:ext cx="11049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Wireless Monitoring&lt;&lt;BLE&gt;&gt;</a:t>
            </a:r>
          </a:p>
        </p:txBody>
      </p:sp>
    </p:spTree>
    <p:extLst>
      <p:ext uri="{BB962C8B-B14F-4D97-AF65-F5344CB8AC3E}">
        <p14:creationId xmlns:p14="http://schemas.microsoft.com/office/powerpoint/2010/main" val="4131054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51ED5-E7E4-850B-BF84-705DCC88F775}"/>
              </a:ext>
            </a:extLst>
          </p:cNvPr>
          <p:cNvSpPr txBox="1"/>
          <p:nvPr/>
        </p:nvSpPr>
        <p:spPr>
          <a:xfrm>
            <a:off x="2469996" y="6357590"/>
            <a:ext cx="856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Four buttons control the device’s functions and power.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Each button activates a specific sensor or powers the device.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D1EE3-0AC2-A663-95CE-6F2638ED16E6}"/>
              </a:ext>
            </a:extLst>
          </p:cNvPr>
          <p:cNvSpPr txBox="1"/>
          <p:nvPr/>
        </p:nvSpPr>
        <p:spPr>
          <a:xfrm>
            <a:off x="830766" y="725435"/>
            <a:ext cx="8402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Control Buttons</a:t>
            </a:r>
          </a:p>
        </p:txBody>
      </p:sp>
      <p:pic>
        <p:nvPicPr>
          <p:cNvPr id="5" name="Picture 4" descr="A box with electronic components&#10;&#10;AI-generated content may be incorrect.">
            <a:extLst>
              <a:ext uri="{FF2B5EF4-FFF2-40B4-BE49-F238E27FC236}">
                <a16:creationId xmlns:a16="http://schemas.microsoft.com/office/drawing/2014/main" id="{9C92AC74-05C0-7616-B00A-B0A7FEF0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67" r="20260"/>
          <a:stretch/>
        </p:blipFill>
        <p:spPr>
          <a:xfrm>
            <a:off x="2469996" y="1649963"/>
            <a:ext cx="9121698" cy="40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1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02FF6-3921-CC98-668F-D543903F4201}"/>
              </a:ext>
            </a:extLst>
          </p:cNvPr>
          <p:cNvSpPr txBox="1"/>
          <p:nvPr/>
        </p:nvSpPr>
        <p:spPr>
          <a:xfrm>
            <a:off x="423747" y="3157113"/>
            <a:ext cx="68914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/>
              <a:t>Sensor data shown clearly on OLED screen</a:t>
            </a:r>
          </a:p>
          <a:p>
            <a:pPr marL="571500" indent="-571500">
              <a:buFont typeface="+mj-lt"/>
              <a:buAutoNum type="romanUcPeriod"/>
            </a:pPr>
            <a:endParaRPr lang="en-US" sz="2800" dirty="0"/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Buzzer beeps with each heartbeat for real-time alerts</a:t>
            </a:r>
          </a:p>
        </p:txBody>
      </p:sp>
      <p:pic>
        <p:nvPicPr>
          <p:cNvPr id="4" name="Picture 3" descr="A computer chip inside a box&#10;&#10;AI-generated content may be incorrect.">
            <a:extLst>
              <a:ext uri="{FF2B5EF4-FFF2-40B4-BE49-F238E27FC236}">
                <a16:creationId xmlns:a16="http://schemas.microsoft.com/office/drawing/2014/main" id="{38F76A7F-9AA2-A0D6-30E3-DC5AD779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15" r="19949"/>
          <a:stretch/>
        </p:blipFill>
        <p:spPr>
          <a:xfrm>
            <a:off x="7761248" y="1795347"/>
            <a:ext cx="5609065" cy="4443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68C5D6-B446-EE15-E916-29A0ED8173D5}"/>
              </a:ext>
            </a:extLst>
          </p:cNvPr>
          <p:cNvSpPr txBox="1"/>
          <p:nvPr/>
        </p:nvSpPr>
        <p:spPr>
          <a:xfrm>
            <a:off x="814039" y="901021"/>
            <a:ext cx="705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OLED screen</a:t>
            </a:r>
          </a:p>
        </p:txBody>
      </p:sp>
    </p:spTree>
    <p:extLst>
      <p:ext uri="{BB962C8B-B14F-4D97-AF65-F5344CB8AC3E}">
        <p14:creationId xmlns:p14="http://schemas.microsoft.com/office/powerpoint/2010/main" val="155039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4708CB-5AA2-D481-2F3A-9A8B1B733D14}"/>
              </a:ext>
            </a:extLst>
          </p:cNvPr>
          <p:cNvSpPr txBox="1"/>
          <p:nvPr/>
        </p:nvSpPr>
        <p:spPr>
          <a:xfrm>
            <a:off x="747132" y="3713355"/>
            <a:ext cx="6947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Powered by a 350mAh rechargeable lithium battery.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 Provides portability and long monitoring time.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60CD5-3258-E908-4331-5E11B60A4771}"/>
              </a:ext>
            </a:extLst>
          </p:cNvPr>
          <p:cNvSpPr txBox="1"/>
          <p:nvPr/>
        </p:nvSpPr>
        <p:spPr>
          <a:xfrm>
            <a:off x="1282389" y="1092820"/>
            <a:ext cx="6735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Power Supply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BD9D5-F36C-756E-33CF-F22963018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16" y="1449659"/>
            <a:ext cx="4372585" cy="2252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5B62D-60D9-DD15-7F05-A8A40D10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517" y="3702204"/>
            <a:ext cx="437258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7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EC753-5C2F-CD1C-A8A8-7A7EABC9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B1D3EA44-CB8D-B8D0-E1F9-1609498ACA54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87FB62A1-1632-331D-B474-AE73D869BC42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8FFD267D-77F3-6042-4B06-920352BE531F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7185D93B-7B65-B8DB-B784-2D5C4571BD2D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B743C9DB-1578-C70A-C19B-66C3FAD3181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4989A08-CCB6-7317-39E6-8D125391D15A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6209361-994B-B804-A920-E83E7A9FA1D3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217B763-A3EE-663F-BC4E-977408C923A5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17694B3-E0A4-C33A-5613-225CB0D51C96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B13FF4B9-45BF-A942-20AD-0705FBDB5B42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6C475E0-6424-CE68-95E0-7DD891BFE4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1DC5BC74-7710-DAE7-692C-796BC6C73AF6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879BEF44-6F77-9550-189F-747D722EA87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EFF5AA99-615E-E3B5-A946-78D02F6241B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B5B5356D-FBBC-0243-6F8C-A8AD755432EF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39985ECD-F042-93E7-0C65-C0B14878A9BA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DE8E1A06-6E29-7DE3-1688-07E545528CD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1308D1-4398-E0F3-405D-75F1B53480D3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287B7DD6-CBBD-1483-3C39-FAE7BD72736B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4805852A-5B0F-F6CC-313C-1B82A602903C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FD3437-A6F6-60CF-823E-DEF6010CB3E0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68DC8190-C7EB-14B0-ECA3-4E3350F8F9F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48953B5C-ADBE-6698-AA37-DC1312FAD46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6AAC79F-C551-4B21-5167-77E5399E4BB9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C507770-3B7A-6D4B-9591-D6A50ABC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F8CC29D-9E53-72E4-6DFC-9F9DBD1949E2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A35EC972-7371-5197-94BC-E4D37C38F99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BA93A9FB-2E03-64C8-A5D9-000C975FCB06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84B0BB5D-E505-6860-6C10-DEC4DD8338F4}"/>
              </a:ext>
            </a:extLst>
          </p:cNvPr>
          <p:cNvSpPr/>
          <p:nvPr/>
        </p:nvSpPr>
        <p:spPr>
          <a:xfrm>
            <a:off x="7358835" y="6103843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92E82776-AA85-026A-B0C8-02A812527847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452FD18D-C9FD-EF8A-2C3C-9E22EE68B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FA6B024-8D05-8903-ADCB-4C5DC06BDEC4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65B772A8-B16A-CD16-E193-D81FB433F416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64DF109F-DD18-59C1-725F-0AFBE41FD81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BD229DBF-65CF-4375-DC41-DDD1DF47AB89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46538072-7587-DE2E-E3D7-2CBFDA16F3C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6A425BC6-D16C-8481-136D-027954874D9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278A751F-BC28-CD9E-5224-9344C896B83E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E567AD34-01D7-FA0C-F496-A575536431E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DF06E269-AA91-35B7-E774-3C05557A1416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D86DA3E-7AEE-594F-E933-C65A2C4754E0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800" dirty="0"/>
              <a:t> </a:t>
            </a:r>
            <a:r>
              <a:rPr lang="en-US" sz="2400" dirty="0">
                <a:latin typeface="Nobile"/>
              </a:rPr>
              <a:t>Introduction</a:t>
            </a:r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F5EAE30D-C05D-8FF5-3507-FCECC155C70D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7749546F-926F-BCD6-0638-CB97847C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5C70A14-4D9D-678F-473D-8231C37E96FD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Delay 1">
            <a:extLst>
              <a:ext uri="{FF2B5EF4-FFF2-40B4-BE49-F238E27FC236}">
                <a16:creationId xmlns:a16="http://schemas.microsoft.com/office/drawing/2014/main" id="{D5F0761E-1547-63CB-4FD8-B04716378B31}"/>
              </a:ext>
            </a:extLst>
          </p:cNvPr>
          <p:cNvSpPr/>
          <p:nvPr/>
        </p:nvSpPr>
        <p:spPr>
          <a:xfrm rot="16200000">
            <a:off x="3880700" y="6398099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206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49" name="Flowchart: Delay 3">
            <a:extLst>
              <a:ext uri="{FF2B5EF4-FFF2-40B4-BE49-F238E27FC236}">
                <a16:creationId xmlns:a16="http://schemas.microsoft.com/office/drawing/2014/main" id="{A0727C3A-4644-D619-66F6-CA49C8219AF7}"/>
              </a:ext>
            </a:extLst>
          </p:cNvPr>
          <p:cNvSpPr/>
          <p:nvPr/>
        </p:nvSpPr>
        <p:spPr>
          <a:xfrm rot="10800000">
            <a:off x="13259538" y="3236155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C9AA3B1-7D27-0AAF-C67A-6C2A1DCFD02E}"/>
              </a:ext>
            </a:extLst>
          </p:cNvPr>
          <p:cNvGrpSpPr/>
          <p:nvPr/>
        </p:nvGrpSpPr>
        <p:grpSpPr>
          <a:xfrm>
            <a:off x="6637427" y="3140268"/>
            <a:ext cx="5974232" cy="1422408"/>
            <a:chOff x="-1" y="-133779"/>
            <a:chExt cx="5564936" cy="89522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FFFFB4E3-5D96-79B8-FB1E-763461A0FF3C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DAC6784B-02BE-BBD2-D940-EB2C3EFCBCF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FF41C940-33B6-A31B-4FE3-FC1EA269A226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25F9883F-9CF0-4FE6-9FD0-668FD79286F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0462E509-B718-5F6E-0BE0-3656A8615336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4E4EDA44-3802-9960-4A9B-AE4D8D783183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3F261AD6-CD13-925B-F246-2FE1686CF432}"/>
                </a:ext>
              </a:extLst>
            </p:cNvPr>
            <p:cNvSpPr txBox="1"/>
            <p:nvPr/>
          </p:nvSpPr>
          <p:spPr>
            <a:xfrm>
              <a:off x="893319" y="-133779"/>
              <a:ext cx="3795507" cy="697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800" b="1" dirty="0"/>
                <a:t>Mobile Application</a:t>
              </a:r>
              <a:endParaRPr sz="2800" b="1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81121AE-8602-3768-603C-07064E2EA2B1}"/>
              </a:ext>
            </a:extLst>
          </p:cNvPr>
          <p:cNvSpPr/>
          <p:nvPr/>
        </p:nvSpPr>
        <p:spPr>
          <a:xfrm>
            <a:off x="12028298" y="3735863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AA394B7-D4E9-A262-C2A9-E0E23BFD39B8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27488F6B-BF2D-3BE6-F0E4-901C89F5FF4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EB37C210-917E-D277-527F-41CCFA8D7450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31AB8E41-74DF-DFE8-2F09-5EBEE6FD50F8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E69CB5FF-3A05-3F28-FFFD-11689D77C3D5}"/>
              </a:ext>
            </a:extLst>
          </p:cNvPr>
          <p:cNvSpPr/>
          <p:nvPr/>
        </p:nvSpPr>
        <p:spPr>
          <a:xfrm>
            <a:off x="11482924" y="4935439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oogle Shape;915;p19">
            <a:extLst>
              <a:ext uri="{FF2B5EF4-FFF2-40B4-BE49-F238E27FC236}">
                <a16:creationId xmlns:a16="http://schemas.microsoft.com/office/drawing/2014/main" id="{5CFDD56F-1F7B-FB3E-9023-58C3F34754CB}"/>
              </a:ext>
            </a:extLst>
          </p:cNvPr>
          <p:cNvSpPr txBox="1"/>
          <p:nvPr/>
        </p:nvSpPr>
        <p:spPr>
          <a:xfrm>
            <a:off x="7927574" y="6195297"/>
            <a:ext cx="391510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lang="en-US" sz="2800" dirty="0"/>
              <a:t> </a:t>
            </a:r>
            <a:r>
              <a:rPr lang="en-US" sz="2400" dirty="0"/>
              <a:t>Future Work</a:t>
            </a:r>
            <a:r>
              <a:rPr lang="ar-EG" sz="2400" dirty="0"/>
              <a:t> </a:t>
            </a:r>
            <a:r>
              <a:rPr lang="en-US" sz="2800" dirty="0"/>
              <a:t>&amp; </a:t>
            </a:r>
            <a:r>
              <a:rPr lang="en-US" sz="2400" dirty="0"/>
              <a:t>Conclusion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75203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61" y="708661"/>
            <a:ext cx="5990434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Login &amp; Authentication: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791" y="2793009"/>
            <a:ext cx="7936954" cy="4021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4473"/>
              </a:lnSpc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Users can log in using email/password or with Google.</a:t>
            </a:r>
          </a:p>
          <a:p>
            <a:pPr>
              <a:lnSpc>
                <a:spcPts val="4473"/>
              </a:lnSpc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helps the user log in easily and safely.</a:t>
            </a:r>
          </a:p>
          <a:p>
            <a:pPr algn="ctr">
              <a:lnSpc>
                <a:spcPts val="4473"/>
              </a:lnSpc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6" name="Picture 5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E58414A1-A00F-F37A-BF34-D39518C4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72" b="15007"/>
          <a:stretch/>
        </p:blipFill>
        <p:spPr>
          <a:xfrm>
            <a:off x="9277745" y="656758"/>
            <a:ext cx="4537269" cy="68624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61" y="708661"/>
            <a:ext cx="314687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Dashboard: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4306" y="2327519"/>
            <a:ext cx="7253654" cy="575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After login, the user sees this screen.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shows the last health check and a health tip.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user can press the button to do a new check.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E19C4ED3-E094-475B-859B-1C55ABF1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761" y="240632"/>
            <a:ext cx="4715071" cy="76400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60" y="708660"/>
            <a:ext cx="1864484" cy="1383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Profile:</a:t>
            </a:r>
          </a:p>
          <a:p>
            <a:pPr>
              <a:lnSpc>
                <a:spcPts val="5499"/>
              </a:lnSpc>
              <a:spcBef>
                <a:spcPct val="0"/>
              </a:spcBef>
            </a:pPr>
            <a:endParaRPr lang="en-US" sz="43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9312" y="2868664"/>
            <a:ext cx="7620000" cy="2492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profile shows the user’s info Like: name, age, BMI, and if they smoke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info is used in the health check.</a:t>
            </a:r>
          </a:p>
        </p:txBody>
      </p:sp>
      <p:pic>
        <p:nvPicPr>
          <p:cNvPr id="6" name="Picture 5" descr="A screenshot of a phone">
            <a:extLst>
              <a:ext uri="{FF2B5EF4-FFF2-40B4-BE49-F238E27FC236}">
                <a16:creationId xmlns:a16="http://schemas.microsoft.com/office/drawing/2014/main" id="{C11E406E-354A-84F3-7F6A-10FAC6FC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845" y="256452"/>
            <a:ext cx="4698657" cy="76609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61" y="708661"/>
            <a:ext cx="2645068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Settings: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2009" y="3230880"/>
            <a:ext cx="7456289" cy="2492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user can change password, turn on dark mode, or sign out.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It’s simple and useful.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B794A7-296C-0F40-3DA9-9E8DA7C6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013" y="556657"/>
            <a:ext cx="5239265" cy="73460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FB28D-AD07-4F7D-EF17-CDFA0EC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8626223-1A4B-7CBC-1F51-06C805D4A6B4}"/>
              </a:ext>
            </a:extLst>
          </p:cNvPr>
          <p:cNvSpPr/>
          <p:nvPr/>
        </p:nvSpPr>
        <p:spPr>
          <a:xfrm>
            <a:off x="6280926" y="3345365"/>
            <a:ext cx="1700561" cy="177304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D30F2C-9047-7F29-E448-688066E7AB98}"/>
              </a:ext>
            </a:extLst>
          </p:cNvPr>
          <p:cNvCxnSpPr>
            <a:cxnSpLocks/>
          </p:cNvCxnSpPr>
          <p:nvPr/>
        </p:nvCxnSpPr>
        <p:spPr>
          <a:xfrm flipV="1">
            <a:off x="7967542" y="4270917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6AC44A5-50CA-0178-197C-F7BFE27750E7}"/>
              </a:ext>
            </a:extLst>
          </p:cNvPr>
          <p:cNvSpPr/>
          <p:nvPr/>
        </p:nvSpPr>
        <p:spPr>
          <a:xfrm>
            <a:off x="10551839" y="3387183"/>
            <a:ext cx="1700561" cy="17730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5204FC-53F4-AE81-4081-2C6945F6BFEF}"/>
              </a:ext>
            </a:extLst>
          </p:cNvPr>
          <p:cNvCxnSpPr/>
          <p:nvPr/>
        </p:nvCxnSpPr>
        <p:spPr>
          <a:xfrm flipV="1">
            <a:off x="3689657" y="4276493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F4803EF-2E98-4578-77C4-E04A64437384}"/>
              </a:ext>
            </a:extLst>
          </p:cNvPr>
          <p:cNvSpPr/>
          <p:nvPr/>
        </p:nvSpPr>
        <p:spPr>
          <a:xfrm>
            <a:off x="1959839" y="3345365"/>
            <a:ext cx="1700561" cy="17730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9E9358-A303-A4F5-1EC0-3AD89E1A4816}"/>
              </a:ext>
            </a:extLst>
          </p:cNvPr>
          <p:cNvCxnSpPr>
            <a:cxnSpLocks/>
          </p:cNvCxnSpPr>
          <p:nvPr/>
        </p:nvCxnSpPr>
        <p:spPr>
          <a:xfrm flipH="1">
            <a:off x="11402119" y="2605899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25E4163-EB93-C6A7-0478-7F15DB0542B0}"/>
              </a:ext>
            </a:extLst>
          </p:cNvPr>
          <p:cNvSpPr/>
          <p:nvPr/>
        </p:nvSpPr>
        <p:spPr>
          <a:xfrm>
            <a:off x="10323245" y="435943"/>
            <a:ext cx="2157749" cy="215985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F1D710-664C-B10C-42CC-02A2517F3DFF}"/>
              </a:ext>
            </a:extLst>
          </p:cNvPr>
          <p:cNvSpPr/>
          <p:nvPr/>
        </p:nvSpPr>
        <p:spPr>
          <a:xfrm>
            <a:off x="10323246" y="6021313"/>
            <a:ext cx="2157749" cy="215985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3F499B-6FDB-5061-377A-4E8037DFD7E5}"/>
              </a:ext>
            </a:extLst>
          </p:cNvPr>
          <p:cNvCxnSpPr>
            <a:cxnSpLocks/>
          </p:cNvCxnSpPr>
          <p:nvPr/>
        </p:nvCxnSpPr>
        <p:spPr>
          <a:xfrm flipH="1">
            <a:off x="11402120" y="516022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20B69A-D98B-0773-A905-50C1C98CD417}"/>
              </a:ext>
            </a:extLst>
          </p:cNvPr>
          <p:cNvCxnSpPr>
            <a:cxnSpLocks/>
          </p:cNvCxnSpPr>
          <p:nvPr/>
        </p:nvCxnSpPr>
        <p:spPr>
          <a:xfrm flipH="1">
            <a:off x="7133062" y="250576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21EEE9-1501-5A97-E41B-435AD3050777}"/>
              </a:ext>
            </a:extLst>
          </p:cNvPr>
          <p:cNvCxnSpPr>
            <a:cxnSpLocks/>
          </p:cNvCxnSpPr>
          <p:nvPr/>
        </p:nvCxnSpPr>
        <p:spPr>
          <a:xfrm flipH="1">
            <a:off x="7133063" y="5118410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50871-289E-E51A-4C42-EF78A2343BF9}"/>
              </a:ext>
            </a:extLst>
          </p:cNvPr>
          <p:cNvCxnSpPr>
            <a:cxnSpLocks/>
          </p:cNvCxnSpPr>
          <p:nvPr/>
        </p:nvCxnSpPr>
        <p:spPr>
          <a:xfrm flipH="1">
            <a:off x="2860293" y="249577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51AF7EB-72AF-C324-A7A9-3907482B4603}"/>
              </a:ext>
            </a:extLst>
          </p:cNvPr>
          <p:cNvSpPr/>
          <p:nvPr/>
        </p:nvSpPr>
        <p:spPr>
          <a:xfrm>
            <a:off x="6054189" y="335928"/>
            <a:ext cx="2157749" cy="215985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F8DFEA-F43B-5195-C8B4-23D5CCF6D96B}"/>
              </a:ext>
            </a:extLst>
          </p:cNvPr>
          <p:cNvSpPr/>
          <p:nvPr/>
        </p:nvSpPr>
        <p:spPr>
          <a:xfrm>
            <a:off x="1785133" y="345918"/>
            <a:ext cx="2157749" cy="215985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FE8155-2813-D7FB-0B90-C8A697B8A3C7}"/>
              </a:ext>
            </a:extLst>
          </p:cNvPr>
          <p:cNvSpPr/>
          <p:nvPr/>
        </p:nvSpPr>
        <p:spPr>
          <a:xfrm>
            <a:off x="6054189" y="5967997"/>
            <a:ext cx="2157749" cy="215985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DB395A-6B6D-17C9-8F1A-41717329A38E}"/>
              </a:ext>
            </a:extLst>
          </p:cNvPr>
          <p:cNvSpPr txBox="1"/>
          <p:nvPr/>
        </p:nvSpPr>
        <p:spPr>
          <a:xfrm>
            <a:off x="938905" y="6062784"/>
            <a:ext cx="806022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u="sng" dirty="0">
                <a:solidFill>
                  <a:schemeClr val="accent1">
                    <a:lumMod val="75000"/>
                  </a:schemeClr>
                </a:solidFill>
              </a:rPr>
              <a:t>Our </a:t>
            </a:r>
            <a:r>
              <a:rPr lang="en-US" sz="5000" b="1" u="sng" dirty="0">
                <a:solidFill>
                  <a:srgbClr val="2F5597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891347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59" y="708661"/>
            <a:ext cx="4585381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Request </a:t>
            </a:r>
            <a:r>
              <a:rPr lang="en-US" sz="4399" dirty="0">
                <a:solidFill>
                  <a:srgbClr val="000000"/>
                </a:solidFill>
                <a:latin typeface="Calibri (MS)"/>
                <a:cs typeface="Calibri (MS)"/>
                <a:sym typeface="Calibri (MS)"/>
              </a:rPr>
              <a:t>Device</a:t>
            </a: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9270" y="2180359"/>
            <a:ext cx="8831250" cy="459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If the user doesn’t have a device, they can order one here.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They write their address, phone number, and upload payment proof.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They can also share their location.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6" name="Picture 5" descr="A screenshot of a map">
            <a:extLst>
              <a:ext uri="{FF2B5EF4-FFF2-40B4-BE49-F238E27FC236}">
                <a16:creationId xmlns:a16="http://schemas.microsoft.com/office/drawing/2014/main" id="{57736B74-0D54-59A6-EA76-677DC142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520" y="323385"/>
            <a:ext cx="4437646" cy="75159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59" y="708661"/>
            <a:ext cx="5042581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Chatbot Assistant: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6878" y="2225639"/>
            <a:ext cx="8195402" cy="575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is the virtual assistant inside the app.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helps the user by answering questions about their health.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also gives useful tips and explains results in a simple way.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E83-43AF-32C1-1A48-F0F5CF19D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86073" y="472016"/>
            <a:ext cx="4710173" cy="73589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92480" y="724110"/>
            <a:ext cx="6522720" cy="657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Self Check (with Device):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8800" y="2025001"/>
            <a:ext cx="7437120" cy="507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app connects to a health device using Bluetooth.</a:t>
            </a: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gets live data like heart rate, oxygen, and ECG.</a:t>
            </a: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data helps the app check the stroke risk.</a:t>
            </a:r>
          </a:p>
        </p:txBody>
      </p:sp>
      <p:pic>
        <p:nvPicPr>
          <p:cNvPr id="6" name="Picture 5" descr="A screenshot of a phone">
            <a:extLst>
              <a:ext uri="{FF2B5EF4-FFF2-40B4-BE49-F238E27FC236}">
                <a16:creationId xmlns:a16="http://schemas.microsoft.com/office/drawing/2014/main" id="{C7733C29-1922-45DA-5A4E-054CF101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930" y="256478"/>
            <a:ext cx="4990514" cy="75270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86A77-3EAB-C2CD-8073-D9EBDC47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E2ADBB3-D962-DFA9-D879-FF3742AACCBE}"/>
              </a:ext>
            </a:extLst>
          </p:cNvPr>
          <p:cNvSpPr txBox="1"/>
          <p:nvPr/>
        </p:nvSpPr>
        <p:spPr>
          <a:xfrm>
            <a:off x="1107081" y="724110"/>
            <a:ext cx="7896242" cy="673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400" dirty="0"/>
              <a:t>Stroke Detection from CT Image</a:t>
            </a: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2A694A2-05CD-16AE-CFE1-A726B06E98BF}"/>
              </a:ext>
            </a:extLst>
          </p:cNvPr>
          <p:cNvSpPr txBox="1"/>
          <p:nvPr/>
        </p:nvSpPr>
        <p:spPr>
          <a:xfrm>
            <a:off x="1336642" y="1911052"/>
            <a:ext cx="7437120" cy="591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Upload CT scan of the brain</a:t>
            </a:r>
            <a:endParaRPr lang="ar-EG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ar-EG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predicts stroke type (</a:t>
            </a:r>
            <a:r>
              <a:rPr lang="en-US" sz="3727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Eg</a:t>
            </a: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: ischemic or hemorrhagic)</a:t>
            </a:r>
            <a:endParaRPr lang="ar-EG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ar-EG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Returns confidence score (e.g. 95.65%)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4EAA9-67B0-5CE4-867C-1DEE60DE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21055" y="256478"/>
            <a:ext cx="3802263" cy="75270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3626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680" y="903493"/>
            <a:ext cx="4846320" cy="558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How the App Works: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84961" y="2468880"/>
            <a:ext cx="11460479" cy="4598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1.The app gets health data from the device and the users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2.Then it sends the data to an AI system.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3.The AI checks if the user is in danger of stroke.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4.It gives the result back to the app.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18D78-EC7A-06F3-2210-C4E938AB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9838BD90-45E3-520A-043F-724CBA658EFC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C6E70156-A5FF-C9E1-DC58-C33902593C31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A6824379-2AF8-EBE9-EF94-F9B0470FB81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934E8C99-61DD-AE34-B0C4-797F49DA4A7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4E392962-B3E5-5FDB-25F0-A0FE6E19B96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BAFBC12-1F35-D916-C9AC-0539A0DCE5E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05BC5C6-7C34-681E-7926-723AE6A8848F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B05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6E7130A6-FDBA-D3A6-F1A8-60E64AFAEA46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BECE15DF-E0EB-8C8F-13C9-59E07C15ADA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6F8C2BEF-9FD8-942C-AB74-116ABE682CDC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8F9CC2C-137B-30C2-68DA-70B96DB032A4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D6B34022-9032-6968-8FE4-E1F35FC5C70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341C9FF2-CF3F-FA66-053C-D52409FDF4E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12F50B69-933E-7F18-2873-32032137138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4BD658E8-7578-262A-D74B-C4D09E1CDE45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60B3D882-6527-AAEE-01F5-0FC3D9A5A046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95D76D2D-F48E-216C-DA65-DA6A6DC7FFC5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DDE573B7-E0AC-7E11-6D47-B13995FBE35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EB3FE0D5-3B10-7067-A7BC-423CA943EF91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D07ABCD9-EC91-9495-FA74-FCA335C6DAD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3DE36960-04C9-3183-3A1A-7DB15D84DB9B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590D0246-5D88-7965-89F4-AE331E34AD89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256CCDBB-741B-6247-23BF-C81963E22904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F8FD63A-478B-68B9-012A-88482F24126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7B17FC36-91EA-466C-33EE-2ADEF710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A1C2EEC-D944-A1EA-524B-F1F2437BE2E4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0E775375-D825-57F1-F82C-0DD3AE791494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04CFBE0A-D1E4-EEC8-F000-DB14995CA4F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D4C38B66-5955-DB19-A794-559C1FC1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872789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E89DD169-3B3E-57DE-A8FB-A097FBC11313}"/>
              </a:ext>
            </a:extLst>
          </p:cNvPr>
          <p:cNvSpPr/>
          <p:nvPr/>
        </p:nvSpPr>
        <p:spPr>
          <a:xfrm>
            <a:off x="7315200" y="6078509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A620578D-5DD7-4374-69F7-B11B664C4163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8BB12D73-D4C6-AE8F-DD48-98060782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55827FE-9512-5F96-1A92-22ED505A88A6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29BAA6C5-E41C-212B-C12D-624575043B73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2726DE2-17E7-84A3-7F87-CAB597B06645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C43CC09B-857C-B82B-B3FB-B3E45A34168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93368EA8-4C5A-FADF-EDE7-81723576C16F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4E763601-6376-EA5B-7E8F-EA9F874AEB5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61578477-A8D2-D81C-7B72-80313900275B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D807E14E-3600-EB51-7E7A-8F4CD5AC152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1269E95C-D699-F4B0-7026-5E97E9168FD5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847B9A1-8E95-C91A-E48D-BAD277ED4957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800" dirty="0"/>
              <a:t> </a:t>
            </a:r>
            <a:r>
              <a:rPr lang="en-US" sz="2400" dirty="0">
                <a:latin typeface="Nobile"/>
              </a:rPr>
              <a:t>Introduction</a:t>
            </a:r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7446C16D-519A-1E99-81B0-D72873F838DF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A25C015D-86D5-5CD4-329C-B1E1D1BA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2AB6D22-D4C7-3713-767D-420D6637932F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CB95B22A-5E3A-624A-A25D-2EBCFFFB6268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811D0586-6DB1-AB98-1849-DDEF6E210E0D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FE310B0-6E91-E848-A2D0-1B3EE6956B14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ABBFDEF3-BDB1-966C-E34E-1FFF7A2D49A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D0547FEA-5CC5-BED5-31EA-8FD72BA7DA15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82741DB3-EA47-B4DE-5C75-94A93CE725CB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6B08CA9A-5979-986C-A591-69AF789FB6D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0043365F-4630-5C57-75E0-800B370629FB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DC590C4-241E-9D53-214B-BAD01E2F6FA4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116778D2-BBFA-33F4-F522-E835F9BD9A4B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B7EFEF7B-C90E-D781-CEA6-89E7639FB7F9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605156B9-FCA1-55A7-5DF2-9DDBFA40F70C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4E8B5AB-B80B-C6CA-4ED9-7585BD2861F3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D835566F-0C9D-5275-E5FB-7154B7102E9D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D2C7D668-2595-9439-0D25-B1CEC0944912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81D828E0-8BB0-7AB1-BA9D-7729BFF53DD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2F30E866-70A5-19B9-FCA1-8AC296AE84A9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2D51BFC2-3538-62AD-D533-4CD2C0AA123A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grpSp>
        <p:nvGrpSpPr>
          <p:cNvPr id="15" name="Google Shape;899;p19">
            <a:extLst>
              <a:ext uri="{FF2B5EF4-FFF2-40B4-BE49-F238E27FC236}">
                <a16:creationId xmlns:a16="http://schemas.microsoft.com/office/drawing/2014/main" id="{D30727CA-71DB-E783-3DCC-8240D55CA9FE}"/>
              </a:ext>
            </a:extLst>
          </p:cNvPr>
          <p:cNvGrpSpPr/>
          <p:nvPr/>
        </p:nvGrpSpPr>
        <p:grpSpPr>
          <a:xfrm>
            <a:off x="6104025" y="4588771"/>
            <a:ext cx="6201885" cy="1341003"/>
            <a:chOff x="45" y="28772"/>
            <a:chExt cx="5350957" cy="694255"/>
          </a:xfrm>
        </p:grpSpPr>
        <p:sp>
          <p:nvSpPr>
            <p:cNvPr id="16" name="Google Shape;900;p19">
              <a:extLst>
                <a:ext uri="{FF2B5EF4-FFF2-40B4-BE49-F238E27FC236}">
                  <a16:creationId xmlns:a16="http://schemas.microsoft.com/office/drawing/2014/main" id="{6834E443-1811-CABA-FA60-23F3FC68805F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7" name="Google Shape;901;p19">
              <a:extLst>
                <a:ext uri="{FF2B5EF4-FFF2-40B4-BE49-F238E27FC236}">
                  <a16:creationId xmlns:a16="http://schemas.microsoft.com/office/drawing/2014/main" id="{837FE0DD-C99D-FF32-553B-CC39A9ED5F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8" name="Google Shape;902;p19">
                <a:extLst>
                  <a:ext uri="{FF2B5EF4-FFF2-40B4-BE49-F238E27FC236}">
                    <a16:creationId xmlns:a16="http://schemas.microsoft.com/office/drawing/2014/main" id="{10CB5EE7-A3E4-5166-6E16-913EA70151B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27" name="Google Shape;903;p19">
                <a:extLst>
                  <a:ext uri="{FF2B5EF4-FFF2-40B4-BE49-F238E27FC236}">
                    <a16:creationId xmlns:a16="http://schemas.microsoft.com/office/drawing/2014/main" id="{09E7486F-4623-D401-4EC5-1E790B985C14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40" name="Google Shape;904;p19">
                <a:extLst>
                  <a:ext uri="{FF2B5EF4-FFF2-40B4-BE49-F238E27FC236}">
                    <a16:creationId xmlns:a16="http://schemas.microsoft.com/office/drawing/2014/main" id="{A3928410-E4E8-F0AC-55F3-D4A177FBA8A0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53" name="Shape">
                  <a:extLst>
                    <a:ext uri="{FF2B5EF4-FFF2-40B4-BE49-F238E27FC236}">
                      <a16:creationId xmlns:a16="http://schemas.microsoft.com/office/drawing/2014/main" id="{ABCE3EAC-543F-BD28-A2C5-BA68231FEBD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54" name="01">
                  <a:extLst>
                    <a:ext uri="{FF2B5EF4-FFF2-40B4-BE49-F238E27FC236}">
                      <a16:creationId xmlns:a16="http://schemas.microsoft.com/office/drawing/2014/main" id="{7531589B-AFA2-7A88-B849-711A0ED09881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52" name="Google Shape;907;p19">
                <a:extLst>
                  <a:ext uri="{FF2B5EF4-FFF2-40B4-BE49-F238E27FC236}">
                    <a16:creationId xmlns:a16="http://schemas.microsoft.com/office/drawing/2014/main" id="{8247C0C2-55DA-281F-3BA6-44BA7DF809AE}"/>
                  </a:ext>
                </a:extLst>
              </p:cNvPr>
              <p:cNvSpPr txBox="1"/>
              <p:nvPr/>
            </p:nvSpPr>
            <p:spPr>
              <a:xfrm>
                <a:off x="1206469" y="18657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sz="2800" b="1" dirty="0"/>
                  <a:t> AI Implementation</a:t>
                </a:r>
              </a:p>
            </p:txBody>
          </p:sp>
        </p:grpSp>
      </p:grpSp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72C0A12-6435-2358-B56A-B07A41C44726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3E0512C7-DAA8-3300-EE74-8A176C316333}"/>
              </a:ext>
            </a:extLst>
          </p:cNvPr>
          <p:cNvSpPr/>
          <p:nvPr/>
        </p:nvSpPr>
        <p:spPr>
          <a:xfrm>
            <a:off x="11621266" y="5008680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Google Shape;915;p19">
            <a:extLst>
              <a:ext uri="{FF2B5EF4-FFF2-40B4-BE49-F238E27FC236}">
                <a16:creationId xmlns:a16="http://schemas.microsoft.com/office/drawing/2014/main" id="{D3D38F6E-A853-CA30-BF0B-5EFA51AA57AF}"/>
              </a:ext>
            </a:extLst>
          </p:cNvPr>
          <p:cNvSpPr txBox="1"/>
          <p:nvPr/>
        </p:nvSpPr>
        <p:spPr>
          <a:xfrm>
            <a:off x="7927574" y="6208597"/>
            <a:ext cx="391510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lang="en-US" sz="2800" dirty="0"/>
              <a:t> </a:t>
            </a:r>
            <a:r>
              <a:rPr lang="en-US" sz="2400" dirty="0"/>
              <a:t>Future Work</a:t>
            </a:r>
            <a:r>
              <a:rPr lang="ar-EG" sz="2400" dirty="0"/>
              <a:t> </a:t>
            </a:r>
            <a:r>
              <a:rPr lang="en-US" sz="2800" dirty="0"/>
              <a:t>&amp; </a:t>
            </a:r>
            <a:r>
              <a:rPr lang="en-US" sz="2400" dirty="0"/>
              <a:t>Conclusion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2312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029296B0-31BD-8044-DC92-F26F00279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512"/>
            <a:ext cx="14630400" cy="81180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815750-0319-A1A0-E4B3-A8B7AAAB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35" y="5116115"/>
            <a:ext cx="1219370" cy="419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9AF22B-1207-218F-78B2-1F50DD292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535" y="5129238"/>
            <a:ext cx="115268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97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4F2AD584-BDD6-2137-3F40-03BF5EFCB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756" y="1722269"/>
            <a:ext cx="9041644" cy="6000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154C76-134D-18A3-0DAD-125882CC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924" y="1998038"/>
            <a:ext cx="7820056" cy="6162916"/>
          </a:xfrm>
          <a:prstGeom prst="rect">
            <a:avLst/>
          </a:prstGeom>
        </p:spPr>
      </p:pic>
      <p:pic>
        <p:nvPicPr>
          <p:cNvPr id="30" name="Picture 29" descr="A graph showing a number of stroke&#10;&#10;Description automatically generated">
            <a:extLst>
              <a:ext uri="{FF2B5EF4-FFF2-40B4-BE49-F238E27FC236}">
                <a16:creationId xmlns:a16="http://schemas.microsoft.com/office/drawing/2014/main" id="{E90949F3-FA76-B5E5-B658-12540071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206" y="1925808"/>
            <a:ext cx="7868868" cy="6201385"/>
          </a:xfrm>
          <a:prstGeom prst="rect">
            <a:avLst/>
          </a:prstGeom>
        </p:spPr>
      </p:pic>
      <p:pic>
        <p:nvPicPr>
          <p:cNvPr id="23" name="Picture 22" descr="A close-up of a colorful chart&#10;&#10;Description automatically generated">
            <a:extLst>
              <a:ext uri="{FF2B5EF4-FFF2-40B4-BE49-F238E27FC236}">
                <a16:creationId xmlns:a16="http://schemas.microsoft.com/office/drawing/2014/main" id="{B21D7E09-EE58-7BE6-8949-01FA3022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674" y="1902094"/>
            <a:ext cx="7472594" cy="6197926"/>
          </a:xfrm>
          <a:prstGeom prst="rect">
            <a:avLst/>
          </a:prstGeom>
        </p:spPr>
      </p:pic>
      <p:pic>
        <p:nvPicPr>
          <p:cNvPr id="21" name="Picture 20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BD89949-4BB1-53E9-4C87-9FA6E06D7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28806"/>
            <a:ext cx="6322741" cy="4676775"/>
          </a:xfrm>
          <a:prstGeom prst="rect">
            <a:avLst/>
          </a:prstGeom>
        </p:spPr>
      </p:pic>
      <p:pic>
        <p:nvPicPr>
          <p:cNvPr id="18" name="Picture 17" descr="A graph of a distribution of stroke occurrence&#10;&#10;Description automatically generated">
            <a:extLst>
              <a:ext uri="{FF2B5EF4-FFF2-40B4-BE49-F238E27FC236}">
                <a16:creationId xmlns:a16="http://schemas.microsoft.com/office/drawing/2014/main" id="{43ED5C69-4005-FE4E-C37E-105589C2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03" y="3007316"/>
            <a:ext cx="6581828" cy="5163331"/>
          </a:xfrm>
          <a:prstGeom prst="rect">
            <a:avLst/>
          </a:prstGeom>
        </p:spPr>
      </p:pic>
      <p:pic>
        <p:nvPicPr>
          <p:cNvPr id="16" name="Picture 15" descr="A blue circle with a red triangle&#10;&#10;Description automatically generated">
            <a:extLst>
              <a:ext uri="{FF2B5EF4-FFF2-40B4-BE49-F238E27FC236}">
                <a16:creationId xmlns:a16="http://schemas.microsoft.com/office/drawing/2014/main" id="{22B9AF16-A912-C098-AFF6-DBF0BCCEA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7815" y="1662709"/>
            <a:ext cx="6998224" cy="423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9C2F50-F85D-9D3F-47FF-414F19E46ACD}"/>
              </a:ext>
            </a:extLst>
          </p:cNvPr>
          <p:cNvSpPr txBox="1"/>
          <p:nvPr/>
        </p:nvSpPr>
        <p:spPr>
          <a:xfrm>
            <a:off x="2970964" y="-33698"/>
            <a:ext cx="9406890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01729A"/>
                </a:solidFill>
              </a:rPr>
              <a:t>Exploratory Data Analysis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5ECB8C-97BA-5086-5576-A3E5847243EE}"/>
              </a:ext>
            </a:extLst>
          </p:cNvPr>
          <p:cNvSpPr/>
          <p:nvPr/>
        </p:nvSpPr>
        <p:spPr>
          <a:xfrm>
            <a:off x="50760" y="1946567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distribution of stroke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569E0C-BFC8-4DAA-5ADD-1B97750F8C8A}"/>
              </a:ext>
            </a:extLst>
          </p:cNvPr>
          <p:cNvSpPr/>
          <p:nvPr/>
        </p:nvSpPr>
        <p:spPr>
          <a:xfrm>
            <a:off x="57751" y="1963550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C8DC87-C4E9-FC09-3A4E-802D3224314B}"/>
              </a:ext>
            </a:extLst>
          </p:cNvPr>
          <p:cNvSpPr/>
          <p:nvPr/>
        </p:nvSpPr>
        <p:spPr>
          <a:xfrm>
            <a:off x="-1" y="3023856"/>
            <a:ext cx="6095847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distribution Gender With Stroke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5AB4F9-D7F6-FBA2-BBB3-68C1A420BCA2}"/>
              </a:ext>
            </a:extLst>
          </p:cNvPr>
          <p:cNvSpPr/>
          <p:nvPr/>
        </p:nvSpPr>
        <p:spPr>
          <a:xfrm>
            <a:off x="77002" y="309305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38BDE1-AD64-82BA-B37E-00D6A64E22CE}"/>
              </a:ext>
            </a:extLst>
          </p:cNvPr>
          <p:cNvSpPr/>
          <p:nvPr/>
        </p:nvSpPr>
        <p:spPr>
          <a:xfrm>
            <a:off x="-1" y="4197416"/>
            <a:ext cx="605756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Age distribution With Stroke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EED030-0A54-F1E7-7BD3-9B85281788FA}"/>
              </a:ext>
            </a:extLst>
          </p:cNvPr>
          <p:cNvSpPr/>
          <p:nvPr/>
        </p:nvSpPr>
        <p:spPr>
          <a:xfrm>
            <a:off x="77002" y="422256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B449EF-8ED7-A9B3-97F3-C98A83E96727}"/>
              </a:ext>
            </a:extLst>
          </p:cNvPr>
          <p:cNvSpPr/>
          <p:nvPr/>
        </p:nvSpPr>
        <p:spPr>
          <a:xfrm>
            <a:off x="30960" y="5093005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Hypertension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5647A7-4571-AE78-EF3D-34BF96C713E6}"/>
              </a:ext>
            </a:extLst>
          </p:cNvPr>
          <p:cNvSpPr/>
          <p:nvPr/>
        </p:nvSpPr>
        <p:spPr>
          <a:xfrm>
            <a:off x="57204" y="5118158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695938-FC97-8448-47AF-5A8B9C3FE199}"/>
              </a:ext>
            </a:extLst>
          </p:cNvPr>
          <p:cNvSpPr/>
          <p:nvPr/>
        </p:nvSpPr>
        <p:spPr>
          <a:xfrm>
            <a:off x="31476" y="6990802"/>
            <a:ext cx="6006801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Heatmap Correlation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F7B1FD-26D0-BE48-550C-C5D1966842C9}"/>
              </a:ext>
            </a:extLst>
          </p:cNvPr>
          <p:cNvSpPr/>
          <p:nvPr/>
        </p:nvSpPr>
        <p:spPr>
          <a:xfrm>
            <a:off x="63848" y="702244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133FE-C8A6-742D-BCCE-9B496327878C}"/>
              </a:ext>
            </a:extLst>
          </p:cNvPr>
          <p:cNvSpPr txBox="1"/>
          <p:nvPr/>
        </p:nvSpPr>
        <p:spPr>
          <a:xfrm>
            <a:off x="3984393" y="1225228"/>
            <a:ext cx="769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distribution of stroke occurrences?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439EA-0CD6-AEE0-EA38-74E804950C20}"/>
              </a:ext>
            </a:extLst>
          </p:cNvPr>
          <p:cNvSpPr txBox="1"/>
          <p:nvPr/>
        </p:nvSpPr>
        <p:spPr>
          <a:xfrm>
            <a:off x="4417587" y="1253932"/>
            <a:ext cx="769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gender difference in stroke occurrence?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931950-B5CB-9558-E04E-DFFF27409FA6}"/>
              </a:ext>
            </a:extLst>
          </p:cNvPr>
          <p:cNvSpPr txBox="1"/>
          <p:nvPr/>
        </p:nvSpPr>
        <p:spPr>
          <a:xfrm>
            <a:off x="4417587" y="1273079"/>
            <a:ext cx="97796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How does age distribution differ between those who had a stroke and those who didn’t?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6" name="Picture 25" descr="A graph showing age distribution&#10;&#10;Description automatically generated">
            <a:extLst>
              <a:ext uri="{FF2B5EF4-FFF2-40B4-BE49-F238E27FC236}">
                <a16:creationId xmlns:a16="http://schemas.microsoft.com/office/drawing/2014/main" id="{684F7841-70BF-E86B-00D6-F9385DE34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743" y="1902094"/>
            <a:ext cx="8153655" cy="6497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8AFABD-4F98-AD5E-78BA-690E1F79FB3A}"/>
              </a:ext>
            </a:extLst>
          </p:cNvPr>
          <p:cNvSpPr txBox="1"/>
          <p:nvPr/>
        </p:nvSpPr>
        <p:spPr>
          <a:xfrm>
            <a:off x="4379589" y="1030692"/>
            <a:ext cx="8865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relationship between hypertension and stroke?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F3761B-F890-3295-F5B5-0AFF0987EAF2}"/>
              </a:ext>
            </a:extLst>
          </p:cNvPr>
          <p:cNvSpPr txBox="1"/>
          <p:nvPr/>
        </p:nvSpPr>
        <p:spPr>
          <a:xfrm>
            <a:off x="4491100" y="1154768"/>
            <a:ext cx="864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How does heart disease relate to stroke occurrence?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BBC8793-1AD8-2753-8972-5737ED959CA9}"/>
              </a:ext>
            </a:extLst>
          </p:cNvPr>
          <p:cNvSpPr/>
          <p:nvPr/>
        </p:nvSpPr>
        <p:spPr>
          <a:xfrm>
            <a:off x="31476" y="6026387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Heart Disease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DC5895-56F1-1DA0-BA97-F3D515E60DCC}"/>
              </a:ext>
            </a:extLst>
          </p:cNvPr>
          <p:cNvSpPr/>
          <p:nvPr/>
        </p:nvSpPr>
        <p:spPr>
          <a:xfrm>
            <a:off x="40887" y="6050616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2674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7" grpId="0"/>
      <p:bldP spid="19" grpId="0"/>
      <p:bldP spid="19" grpId="1"/>
      <p:bldP spid="24" grpId="0" build="allAtOnce"/>
      <p:bldP spid="31" grpId="0" build="allAtOnce"/>
      <p:bldP spid="32" grpId="0"/>
      <p:bldP spid="32" grpId="1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cision tree diagrams: what they are and how to use them | MindManager Blog">
            <a:extLst>
              <a:ext uri="{FF2B5EF4-FFF2-40B4-BE49-F238E27FC236}">
                <a16:creationId xmlns:a16="http://schemas.microsoft.com/office/drawing/2014/main" id="{25461D35-AC58-1909-A521-575C2B035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6202" y="772160"/>
            <a:ext cx="11937995" cy="668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EF709-2C34-8EE3-629B-195411819EE5}"/>
              </a:ext>
            </a:extLst>
          </p:cNvPr>
          <p:cNvSpPr txBox="1"/>
          <p:nvPr/>
        </p:nvSpPr>
        <p:spPr>
          <a:xfrm>
            <a:off x="5071548" y="-127161"/>
            <a:ext cx="4487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138145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5" name="Isosceles Triangle 104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ntroduction Random Forest Classification By Example | by Mr Farkhod  Khushaktov | Medium">
            <a:extLst>
              <a:ext uri="{FF2B5EF4-FFF2-40B4-BE49-F238E27FC236}">
                <a16:creationId xmlns:a16="http://schemas.microsoft.com/office/drawing/2014/main" id="{C7B53546-EE82-0202-4623-8E556DF7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3886" y="615311"/>
            <a:ext cx="12163783" cy="684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Isosceles Triangle 104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9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0F919-24F6-F231-C2E8-BCFF9EDEF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traight Connector 2">
            <a:extLst>
              <a:ext uri="{FF2B5EF4-FFF2-40B4-BE49-F238E27FC236}">
                <a16:creationId xmlns:a16="http://schemas.microsoft.com/office/drawing/2014/main" id="{7C2B02C3-A3E1-742F-3A56-70264843C91B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62" name="Straight Connector 13">
            <a:extLst>
              <a:ext uri="{FF2B5EF4-FFF2-40B4-BE49-F238E27FC236}">
                <a16:creationId xmlns:a16="http://schemas.microsoft.com/office/drawing/2014/main" id="{24563286-B972-95CB-0B71-C9F79E99D813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" name="Straight Connector 16">
            <a:extLst>
              <a:ext uri="{FF2B5EF4-FFF2-40B4-BE49-F238E27FC236}">
                <a16:creationId xmlns:a16="http://schemas.microsoft.com/office/drawing/2014/main" id="{E8CF4984-CE23-E202-F89C-C2E6ABABD3B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64" name="Straight Connector 19">
            <a:extLst>
              <a:ext uri="{FF2B5EF4-FFF2-40B4-BE49-F238E27FC236}">
                <a16:creationId xmlns:a16="http://schemas.microsoft.com/office/drawing/2014/main" id="{F801942A-8A3D-5271-B9E2-DB47794B22B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traight Connector 21">
            <a:extLst>
              <a:ext uri="{FF2B5EF4-FFF2-40B4-BE49-F238E27FC236}">
                <a16:creationId xmlns:a16="http://schemas.microsoft.com/office/drawing/2014/main" id="{2AD937BB-2D74-2D3D-1A35-2DB90ED257A3}"/>
              </a:ext>
            </a:extLst>
          </p:cNvPr>
          <p:cNvSpPr/>
          <p:nvPr/>
        </p:nvSpPr>
        <p:spPr>
          <a:xfrm flipV="1">
            <a:off x="874126" y="7287691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lowchart: Delay 1">
            <a:extLst>
              <a:ext uri="{FF2B5EF4-FFF2-40B4-BE49-F238E27FC236}">
                <a16:creationId xmlns:a16="http://schemas.microsoft.com/office/drawing/2014/main" id="{9A1D7EBA-C58C-3D5D-5DAF-EB06AED59ED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67" name="Flowchart: Delay 3">
            <a:extLst>
              <a:ext uri="{FF2B5EF4-FFF2-40B4-BE49-F238E27FC236}">
                <a16:creationId xmlns:a16="http://schemas.microsoft.com/office/drawing/2014/main" id="{0CD23FBC-F946-1683-E832-7AE94F7B0AA6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0070C0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TextBox 56">
            <a:extLst>
              <a:ext uri="{FF2B5EF4-FFF2-40B4-BE49-F238E27FC236}">
                <a16:creationId xmlns:a16="http://schemas.microsoft.com/office/drawing/2014/main" id="{66409F3E-F724-4310-39F5-857C4D00FA9C}"/>
              </a:ext>
            </a:extLst>
          </p:cNvPr>
          <p:cNvSpPr txBox="1"/>
          <p:nvPr/>
        </p:nvSpPr>
        <p:spPr>
          <a:xfrm>
            <a:off x="1261583" y="3436442"/>
            <a:ext cx="2914149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sz="6500"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69" name="Google Shape;891;p19">
            <a:extLst>
              <a:ext uri="{FF2B5EF4-FFF2-40B4-BE49-F238E27FC236}">
                <a16:creationId xmlns:a16="http://schemas.microsoft.com/office/drawing/2014/main" id="{8ECD894A-415C-1869-7819-F00976AB789E}"/>
              </a:ext>
            </a:extLst>
          </p:cNvPr>
          <p:cNvGrpSpPr/>
          <p:nvPr/>
        </p:nvGrpSpPr>
        <p:grpSpPr>
          <a:xfrm>
            <a:off x="6540078" y="3234513"/>
            <a:ext cx="5974232" cy="1409559"/>
            <a:chOff x="-1" y="-104980"/>
            <a:chExt cx="5564936" cy="866425"/>
          </a:xfrm>
        </p:grpSpPr>
        <p:sp>
          <p:nvSpPr>
            <p:cNvPr id="70" name="Google Shape;892;p19">
              <a:extLst>
                <a:ext uri="{FF2B5EF4-FFF2-40B4-BE49-F238E27FC236}">
                  <a16:creationId xmlns:a16="http://schemas.microsoft.com/office/drawing/2014/main" id="{D6BAA724-8D55-4905-F666-1C07CE4E17B2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1" name="Google Shape;893;p19">
              <a:extLst>
                <a:ext uri="{FF2B5EF4-FFF2-40B4-BE49-F238E27FC236}">
                  <a16:creationId xmlns:a16="http://schemas.microsoft.com/office/drawing/2014/main" id="{C952D95B-7320-C5C1-75BA-47D1EE032D7D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" name="Google Shape;894;p19">
              <a:extLst>
                <a:ext uri="{FF2B5EF4-FFF2-40B4-BE49-F238E27FC236}">
                  <a16:creationId xmlns:a16="http://schemas.microsoft.com/office/drawing/2014/main" id="{1C164CED-A434-67D9-9453-B7B4B8C44DCF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3" name="Google Shape;895;p19">
              <a:extLst>
                <a:ext uri="{FF2B5EF4-FFF2-40B4-BE49-F238E27FC236}">
                  <a16:creationId xmlns:a16="http://schemas.microsoft.com/office/drawing/2014/main" id="{40A07D3C-DD32-AFD8-F723-9939628AEB2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75" name="Shape">
                <a:extLst>
                  <a:ext uri="{FF2B5EF4-FFF2-40B4-BE49-F238E27FC236}">
                    <a16:creationId xmlns:a16="http://schemas.microsoft.com/office/drawing/2014/main" id="{F3662FF3-4899-CA25-85B5-E31F7F379723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76" name="03">
                <a:extLst>
                  <a:ext uri="{FF2B5EF4-FFF2-40B4-BE49-F238E27FC236}">
                    <a16:creationId xmlns:a16="http://schemas.microsoft.com/office/drawing/2014/main" id="{A1F1A176-E700-7106-40BD-2295B7CE4398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74" name="Google Shape;898;p19">
              <a:extLst>
                <a:ext uri="{FF2B5EF4-FFF2-40B4-BE49-F238E27FC236}">
                  <a16:creationId xmlns:a16="http://schemas.microsoft.com/office/drawing/2014/main" id="{50AA24FE-FDF5-97D7-0792-118E23D0B964}"/>
                </a:ext>
              </a:extLst>
            </p:cNvPr>
            <p:cNvSpPr txBox="1"/>
            <p:nvPr/>
          </p:nvSpPr>
          <p:spPr>
            <a:xfrm>
              <a:off x="786625" y="-104980"/>
              <a:ext cx="3795507" cy="681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Mobile Application </a:t>
              </a:r>
              <a:endParaRPr sz="2800" dirty="0"/>
            </a:p>
          </p:txBody>
        </p:sp>
      </p:grpSp>
      <p:grpSp>
        <p:nvGrpSpPr>
          <p:cNvPr id="78" name="Google Shape;908;p19">
            <a:extLst>
              <a:ext uri="{FF2B5EF4-FFF2-40B4-BE49-F238E27FC236}">
                <a16:creationId xmlns:a16="http://schemas.microsoft.com/office/drawing/2014/main" id="{6695C191-F471-753D-D6B9-70E3C87A03DA}"/>
              </a:ext>
            </a:extLst>
          </p:cNvPr>
          <p:cNvGrpSpPr/>
          <p:nvPr/>
        </p:nvGrpSpPr>
        <p:grpSpPr>
          <a:xfrm>
            <a:off x="5800744" y="1991517"/>
            <a:ext cx="5914063" cy="1309230"/>
            <a:chOff x="0" y="0"/>
            <a:chExt cx="5728581" cy="806181"/>
          </a:xfrm>
        </p:grpSpPr>
        <p:sp>
          <p:nvSpPr>
            <p:cNvPr id="79" name="Google Shape;909;p19">
              <a:extLst>
                <a:ext uri="{FF2B5EF4-FFF2-40B4-BE49-F238E27FC236}">
                  <a16:creationId xmlns:a16="http://schemas.microsoft.com/office/drawing/2014/main" id="{A2952638-74A7-9EE8-691F-0BFF199FFE38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0" name="Google Shape;910;p19">
              <a:extLst>
                <a:ext uri="{FF2B5EF4-FFF2-40B4-BE49-F238E27FC236}">
                  <a16:creationId xmlns:a16="http://schemas.microsoft.com/office/drawing/2014/main" id="{EBC61AD3-A627-BCD6-4248-DA16B24D053F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1" name="Google Shape;911;p19">
              <a:extLst>
                <a:ext uri="{FF2B5EF4-FFF2-40B4-BE49-F238E27FC236}">
                  <a16:creationId xmlns:a16="http://schemas.microsoft.com/office/drawing/2014/main" id="{06A053FF-A51A-62FB-D6BF-4C259A5533BB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2" name="Google Shape;912;p19">
              <a:extLst>
                <a:ext uri="{FF2B5EF4-FFF2-40B4-BE49-F238E27FC236}">
                  <a16:creationId xmlns:a16="http://schemas.microsoft.com/office/drawing/2014/main" id="{12A321E2-294D-4FB6-4C6E-2055E2D49374}"/>
                </a:ext>
              </a:extLst>
            </p:cNvPr>
            <p:cNvGrpSpPr/>
            <p:nvPr/>
          </p:nvGrpSpPr>
          <p:grpSpPr>
            <a:xfrm>
              <a:off x="84578" y="27228"/>
              <a:ext cx="858378" cy="751801"/>
              <a:chOff x="0" y="0"/>
              <a:chExt cx="858376" cy="751799"/>
            </a:xfrm>
          </p:grpSpPr>
          <p:sp>
            <p:nvSpPr>
              <p:cNvPr id="84" name="Shape">
                <a:extLst>
                  <a:ext uri="{FF2B5EF4-FFF2-40B4-BE49-F238E27FC236}">
                    <a16:creationId xmlns:a16="http://schemas.microsoft.com/office/drawing/2014/main" id="{994587E2-AC1F-14A9-A37E-B22588FD871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5" name="02">
                <a:extLst>
                  <a:ext uri="{FF2B5EF4-FFF2-40B4-BE49-F238E27FC236}">
                    <a16:creationId xmlns:a16="http://schemas.microsoft.com/office/drawing/2014/main" id="{49EA2514-FFFD-EB19-867A-BFD14B48B61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58377" cy="75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83" name="Google Shape;915;p19">
              <a:extLst>
                <a:ext uri="{FF2B5EF4-FFF2-40B4-BE49-F238E27FC236}">
                  <a16:creationId xmlns:a16="http://schemas.microsoft.com/office/drawing/2014/main" id="{6EDDC3E9-9B44-62C0-E954-1F15E2B48234}"/>
                </a:ext>
              </a:extLst>
            </p:cNvPr>
            <p:cNvSpPr txBox="1"/>
            <p:nvPr/>
          </p:nvSpPr>
          <p:spPr>
            <a:xfrm>
              <a:off x="1008090" y="18272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grpSp>
        <p:nvGrpSpPr>
          <p:cNvPr id="87" name="Google Shape;899;p19">
            <a:extLst>
              <a:ext uri="{FF2B5EF4-FFF2-40B4-BE49-F238E27FC236}">
                <a16:creationId xmlns:a16="http://schemas.microsoft.com/office/drawing/2014/main" id="{D58B69A5-80E0-CE20-FADE-8D781AB30DB7}"/>
              </a:ext>
            </a:extLst>
          </p:cNvPr>
          <p:cNvGrpSpPr/>
          <p:nvPr/>
        </p:nvGrpSpPr>
        <p:grpSpPr>
          <a:xfrm>
            <a:off x="6507658" y="578302"/>
            <a:ext cx="6105741" cy="1452161"/>
            <a:chOff x="-2" y="-2"/>
            <a:chExt cx="5351004" cy="751803"/>
          </a:xfrm>
        </p:grpSpPr>
        <p:sp>
          <p:nvSpPr>
            <p:cNvPr id="88" name="Google Shape;900;p19">
              <a:extLst>
                <a:ext uri="{FF2B5EF4-FFF2-40B4-BE49-F238E27FC236}">
                  <a16:creationId xmlns:a16="http://schemas.microsoft.com/office/drawing/2014/main" id="{B20D6557-2A27-ED80-A56B-E03B5996C85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9" name="Google Shape;901;p19">
              <a:extLst>
                <a:ext uri="{FF2B5EF4-FFF2-40B4-BE49-F238E27FC236}">
                  <a16:creationId xmlns:a16="http://schemas.microsoft.com/office/drawing/2014/main" id="{E4EAD630-D44F-2AB9-0663-58D3BEE1CC55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90" name="Google Shape;902;p19">
                <a:extLst>
                  <a:ext uri="{FF2B5EF4-FFF2-40B4-BE49-F238E27FC236}">
                    <a16:creationId xmlns:a16="http://schemas.microsoft.com/office/drawing/2014/main" id="{31B110E5-EA00-31C8-DC6E-5D12926785CE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91" name="Google Shape;903;p19">
                <a:extLst>
                  <a:ext uri="{FF2B5EF4-FFF2-40B4-BE49-F238E27FC236}">
                    <a16:creationId xmlns:a16="http://schemas.microsoft.com/office/drawing/2014/main" id="{2DD1F2D6-F9A9-6A4E-3E69-BEB11E14460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92" name="Google Shape;904;p19">
                <a:extLst>
                  <a:ext uri="{FF2B5EF4-FFF2-40B4-BE49-F238E27FC236}">
                    <a16:creationId xmlns:a16="http://schemas.microsoft.com/office/drawing/2014/main" id="{909A4931-4E46-A4F1-EF0A-971AD946167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94" name="Shape">
                  <a:extLst>
                    <a:ext uri="{FF2B5EF4-FFF2-40B4-BE49-F238E27FC236}">
                      <a16:creationId xmlns:a16="http://schemas.microsoft.com/office/drawing/2014/main" id="{D0DB8A41-2BB2-4947-02BC-496F2B2874BF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95" name="01">
                  <a:extLst>
                    <a:ext uri="{FF2B5EF4-FFF2-40B4-BE49-F238E27FC236}">
                      <a16:creationId xmlns:a16="http://schemas.microsoft.com/office/drawing/2014/main" id="{6BC92448-2AB0-5F0A-8713-B599FBB6DC5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</p:grpSp>
      </p:grpSp>
      <p:pic>
        <p:nvPicPr>
          <p:cNvPr id="96" name="Graphic 64" descr="Graphic 64">
            <a:extLst>
              <a:ext uri="{FF2B5EF4-FFF2-40B4-BE49-F238E27FC236}">
                <a16:creationId xmlns:a16="http://schemas.microsoft.com/office/drawing/2014/main" id="{3F5543DD-033A-7812-3923-B0AB4831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130" y="1093716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Flowchart: Multidocument 121">
            <a:extLst>
              <a:ext uri="{FF2B5EF4-FFF2-40B4-BE49-F238E27FC236}">
                <a16:creationId xmlns:a16="http://schemas.microsoft.com/office/drawing/2014/main" id="{88CBA9E6-01F4-10DA-691D-3227619C7931}"/>
              </a:ext>
            </a:extLst>
          </p:cNvPr>
          <p:cNvSpPr/>
          <p:nvPr/>
        </p:nvSpPr>
        <p:spPr>
          <a:xfrm>
            <a:off x="11104019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ction Button: Go Home 12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D23F05F-A06F-F86B-0D46-728A1C00147A}"/>
              </a:ext>
            </a:extLst>
          </p:cNvPr>
          <p:cNvSpPr/>
          <p:nvPr/>
        </p:nvSpPr>
        <p:spPr>
          <a:xfrm>
            <a:off x="11918089" y="3789959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899;p19">
            <a:extLst>
              <a:ext uri="{FF2B5EF4-FFF2-40B4-BE49-F238E27FC236}">
                <a16:creationId xmlns:a16="http://schemas.microsoft.com/office/drawing/2014/main" id="{9020C04D-6309-6A6A-4F94-CF14005D96C9}"/>
              </a:ext>
            </a:extLst>
          </p:cNvPr>
          <p:cNvGrpSpPr/>
          <p:nvPr/>
        </p:nvGrpSpPr>
        <p:grpSpPr>
          <a:xfrm>
            <a:off x="5758223" y="4651920"/>
            <a:ext cx="6105688" cy="1341003"/>
            <a:chOff x="45" y="28772"/>
            <a:chExt cx="5350957" cy="694255"/>
          </a:xfrm>
        </p:grpSpPr>
        <p:sp>
          <p:nvSpPr>
            <p:cNvPr id="12" name="Google Shape;900;p19">
              <a:extLst>
                <a:ext uri="{FF2B5EF4-FFF2-40B4-BE49-F238E27FC236}">
                  <a16:creationId xmlns:a16="http://schemas.microsoft.com/office/drawing/2014/main" id="{16CC2184-0022-697E-1E51-334C7EAFB0E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3" name="Google Shape;901;p19">
              <a:extLst>
                <a:ext uri="{FF2B5EF4-FFF2-40B4-BE49-F238E27FC236}">
                  <a16:creationId xmlns:a16="http://schemas.microsoft.com/office/drawing/2014/main" id="{159C494E-D52C-2317-90FF-215738B95DDD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4" name="Google Shape;902;p19">
                <a:extLst>
                  <a:ext uri="{FF2B5EF4-FFF2-40B4-BE49-F238E27FC236}">
                    <a16:creationId xmlns:a16="http://schemas.microsoft.com/office/drawing/2014/main" id="{E2C73717-CD46-44B8-ED7B-C9EFA3EDEED7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15" name="Google Shape;903;p19">
                <a:extLst>
                  <a:ext uri="{FF2B5EF4-FFF2-40B4-BE49-F238E27FC236}">
                    <a16:creationId xmlns:a16="http://schemas.microsoft.com/office/drawing/2014/main" id="{7FDA4FE3-DF3E-BD8E-0A5F-7EB603F04A8A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16" name="Google Shape;904;p19">
                <a:extLst>
                  <a:ext uri="{FF2B5EF4-FFF2-40B4-BE49-F238E27FC236}">
                    <a16:creationId xmlns:a16="http://schemas.microsoft.com/office/drawing/2014/main" id="{A2B0D299-A1B0-3338-3BB6-10E0830788C5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18" name="Shape">
                  <a:extLst>
                    <a:ext uri="{FF2B5EF4-FFF2-40B4-BE49-F238E27FC236}">
                      <a16:creationId xmlns:a16="http://schemas.microsoft.com/office/drawing/2014/main" id="{550965D5-9F35-6746-3DB5-446CD90909B1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19" name="01">
                  <a:extLst>
                    <a:ext uri="{FF2B5EF4-FFF2-40B4-BE49-F238E27FC236}">
                      <a16:creationId xmlns:a16="http://schemas.microsoft.com/office/drawing/2014/main" id="{E7940DB4-1484-C5D7-900B-196C875993F6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17" name="Google Shape;907;p19">
                <a:extLst>
                  <a:ext uri="{FF2B5EF4-FFF2-40B4-BE49-F238E27FC236}">
                    <a16:creationId xmlns:a16="http://schemas.microsoft.com/office/drawing/2014/main" id="{47F52931-A1DC-D3E9-19C0-7F5C2863DFFC}"/>
                  </a:ext>
                </a:extLst>
              </p:cNvPr>
              <p:cNvSpPr txBox="1"/>
              <p:nvPr/>
            </p:nvSpPr>
            <p:spPr>
              <a:xfrm>
                <a:off x="974983" y="162174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AI Implementation</a:t>
                </a:r>
                <a:endParaRPr dirty="0"/>
              </a:p>
            </p:txBody>
          </p:sp>
        </p:grpSp>
      </p:grpSp>
      <p:grpSp>
        <p:nvGrpSpPr>
          <p:cNvPr id="21" name="Google Shape;908;p19">
            <a:extLst>
              <a:ext uri="{FF2B5EF4-FFF2-40B4-BE49-F238E27FC236}">
                <a16:creationId xmlns:a16="http://schemas.microsoft.com/office/drawing/2014/main" id="{8A52AECD-01D7-8B03-F3F6-A12CFB4985D6}"/>
              </a:ext>
            </a:extLst>
          </p:cNvPr>
          <p:cNvGrpSpPr/>
          <p:nvPr/>
        </p:nvGrpSpPr>
        <p:grpSpPr>
          <a:xfrm>
            <a:off x="6617245" y="5953607"/>
            <a:ext cx="5914059" cy="1210608"/>
            <a:chOff x="4" y="20496"/>
            <a:chExt cx="5728577" cy="745453"/>
          </a:xfrm>
        </p:grpSpPr>
        <p:sp>
          <p:nvSpPr>
            <p:cNvPr id="22" name="Google Shape;909;p19">
              <a:extLst>
                <a:ext uri="{FF2B5EF4-FFF2-40B4-BE49-F238E27FC236}">
                  <a16:creationId xmlns:a16="http://schemas.microsoft.com/office/drawing/2014/main" id="{FEA6D7F5-069E-687E-B667-4387B8C1003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" name="Google Shape;910;p19">
              <a:extLst>
                <a:ext uri="{FF2B5EF4-FFF2-40B4-BE49-F238E27FC236}">
                  <a16:creationId xmlns:a16="http://schemas.microsoft.com/office/drawing/2014/main" id="{875DFCB1-BD37-43EF-39C2-FA82B37E3886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24" name="Google Shape;911;p19">
              <a:extLst>
                <a:ext uri="{FF2B5EF4-FFF2-40B4-BE49-F238E27FC236}">
                  <a16:creationId xmlns:a16="http://schemas.microsoft.com/office/drawing/2014/main" id="{DB839D0A-E844-BA1E-C0F6-2FDE26620EA7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25" name="Google Shape;912;p19">
              <a:extLst>
                <a:ext uri="{FF2B5EF4-FFF2-40B4-BE49-F238E27FC236}">
                  <a16:creationId xmlns:a16="http://schemas.microsoft.com/office/drawing/2014/main" id="{7ECF1DC9-E88B-0F65-99B9-48BB26302FDD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27" name="Shape">
                <a:extLst>
                  <a:ext uri="{FF2B5EF4-FFF2-40B4-BE49-F238E27FC236}">
                    <a16:creationId xmlns:a16="http://schemas.microsoft.com/office/drawing/2014/main" id="{2B9F17B9-CAC3-65D9-D733-075FDE32BEEC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28" name="02">
                <a:extLst>
                  <a:ext uri="{FF2B5EF4-FFF2-40B4-BE49-F238E27FC236}">
                    <a16:creationId xmlns:a16="http://schemas.microsoft.com/office/drawing/2014/main" id="{609C0628-C884-3C2E-DC09-6EF8FF86D84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</p:grpSp>
      <p:pic>
        <p:nvPicPr>
          <p:cNvPr id="29" name="Graphic 60" descr="Graphic 60">
            <a:extLst>
              <a:ext uri="{FF2B5EF4-FFF2-40B4-BE49-F238E27FC236}">
                <a16:creationId xmlns:a16="http://schemas.microsoft.com/office/drawing/2014/main" id="{7424502C-2BC5-9101-AA67-72BC4E6E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186" y="6305581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miley Face 1">
            <a:extLst>
              <a:ext uri="{FF2B5EF4-FFF2-40B4-BE49-F238E27FC236}">
                <a16:creationId xmlns:a16="http://schemas.microsoft.com/office/drawing/2014/main" id="{5F634293-6166-5DC8-CCA2-7C430ED5EE1B}"/>
              </a:ext>
            </a:extLst>
          </p:cNvPr>
          <p:cNvSpPr/>
          <p:nvPr/>
        </p:nvSpPr>
        <p:spPr>
          <a:xfrm>
            <a:off x="11188280" y="5065427"/>
            <a:ext cx="501990" cy="521234"/>
          </a:xfrm>
          <a:prstGeom prst="smileyF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907;p19">
            <a:extLst>
              <a:ext uri="{FF2B5EF4-FFF2-40B4-BE49-F238E27FC236}">
                <a16:creationId xmlns:a16="http://schemas.microsoft.com/office/drawing/2014/main" id="{519F213D-B6EB-CAE9-486B-A7BB795AE014}"/>
              </a:ext>
            </a:extLst>
          </p:cNvPr>
          <p:cNvSpPr txBox="1"/>
          <p:nvPr/>
        </p:nvSpPr>
        <p:spPr>
          <a:xfrm>
            <a:off x="8611971" y="899253"/>
            <a:ext cx="252938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sz="2800" b="1" dirty="0"/>
              <a:t> </a:t>
            </a:r>
            <a:r>
              <a:rPr sz="2800" b="1" dirty="0">
                <a:latin typeface="Nobile"/>
              </a:rPr>
              <a:t>Introduction</a:t>
            </a:r>
            <a:endParaRPr sz="2800" b="1" dirty="0"/>
          </a:p>
        </p:txBody>
      </p:sp>
      <p:sp>
        <p:nvSpPr>
          <p:cNvPr id="4" name="Google Shape;915;p19">
            <a:extLst>
              <a:ext uri="{FF2B5EF4-FFF2-40B4-BE49-F238E27FC236}">
                <a16:creationId xmlns:a16="http://schemas.microsoft.com/office/drawing/2014/main" id="{BBBD8866-FE38-DA63-BC7D-B794221C1B43}"/>
              </a:ext>
            </a:extLst>
          </p:cNvPr>
          <p:cNvSpPr txBox="1"/>
          <p:nvPr/>
        </p:nvSpPr>
        <p:spPr>
          <a:xfrm>
            <a:off x="7765699" y="6198778"/>
            <a:ext cx="391510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lang="en-US" sz="2800" dirty="0"/>
              <a:t> </a:t>
            </a:r>
            <a:r>
              <a:rPr lang="en-US" sz="2400" dirty="0"/>
              <a:t>Future Work</a:t>
            </a:r>
            <a:r>
              <a:rPr lang="ar-EG" sz="2400" dirty="0"/>
              <a:t> </a:t>
            </a:r>
            <a:r>
              <a:rPr lang="en-US" sz="2800" dirty="0"/>
              <a:t>&amp; </a:t>
            </a:r>
            <a:r>
              <a:rPr lang="en-US" sz="2400" dirty="0"/>
              <a:t>Conclusion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672808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AD332C-82E2-CD4B-6A7F-C9FD074F5202}"/>
              </a:ext>
            </a:extLst>
          </p:cNvPr>
          <p:cNvSpPr/>
          <p:nvPr/>
        </p:nvSpPr>
        <p:spPr>
          <a:xfrm>
            <a:off x="2016388" y="4309920"/>
            <a:ext cx="2760898" cy="16872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bg1"/>
                </a:solidFill>
              </a:rPr>
              <a:t>Heart Model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82F992-2D14-C23D-685E-F37E5E54C6F0}"/>
              </a:ext>
            </a:extLst>
          </p:cNvPr>
          <p:cNvSpPr/>
          <p:nvPr/>
        </p:nvSpPr>
        <p:spPr>
          <a:xfrm>
            <a:off x="2580761" y="6831452"/>
            <a:ext cx="1675416" cy="13981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Heart disease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0A854A-E658-B60F-6F5A-0BF7309002A3}"/>
              </a:ext>
            </a:extLst>
          </p:cNvPr>
          <p:cNvSpPr/>
          <p:nvPr/>
        </p:nvSpPr>
        <p:spPr>
          <a:xfrm>
            <a:off x="6033084" y="4465955"/>
            <a:ext cx="1675416" cy="13981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EFA1B7-C8BC-8D3A-7850-9F678F419860}"/>
              </a:ext>
            </a:extLst>
          </p:cNvPr>
          <p:cNvSpPr/>
          <p:nvPr/>
        </p:nvSpPr>
        <p:spPr>
          <a:xfrm>
            <a:off x="4929806" y="3564051"/>
            <a:ext cx="1716673" cy="105965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Sex</a:t>
            </a:r>
          </a:p>
          <a:p>
            <a:pPr algn="ctr"/>
            <a:r>
              <a:rPr lang="en-US" sz="1920" dirty="0"/>
              <a:t>Gender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A4696C-AF01-F56F-DB71-BE56EA8A456E}"/>
              </a:ext>
            </a:extLst>
          </p:cNvPr>
          <p:cNvSpPr/>
          <p:nvPr/>
        </p:nvSpPr>
        <p:spPr>
          <a:xfrm>
            <a:off x="5598393" y="2044577"/>
            <a:ext cx="1508473" cy="12205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/>
              <a:t>Chest pain type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CBCBD3-D7A2-620E-94A7-4F87C4A01CC0}"/>
              </a:ext>
            </a:extLst>
          </p:cNvPr>
          <p:cNvSpPr/>
          <p:nvPr/>
        </p:nvSpPr>
        <p:spPr>
          <a:xfrm>
            <a:off x="5053629" y="766132"/>
            <a:ext cx="1724528" cy="107303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Resting blood pressure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F46A15-EB1B-62C7-C717-2F619A9D7DDF}"/>
              </a:ext>
            </a:extLst>
          </p:cNvPr>
          <p:cNvSpPr/>
          <p:nvPr/>
        </p:nvSpPr>
        <p:spPr>
          <a:xfrm>
            <a:off x="3551152" y="700635"/>
            <a:ext cx="1443899" cy="111918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restecg</a:t>
            </a:r>
            <a:endParaRPr lang="en-US" sz="192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A58346-1E9C-C078-0A29-657AE07194FD}"/>
              </a:ext>
            </a:extLst>
          </p:cNvPr>
          <p:cNvSpPr/>
          <p:nvPr/>
        </p:nvSpPr>
        <p:spPr>
          <a:xfrm>
            <a:off x="2016389" y="692473"/>
            <a:ext cx="1388447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Max </a:t>
            </a:r>
            <a:r>
              <a:rPr lang="en-US" sz="1920" dirty="0" err="1"/>
              <a:t>hr</a:t>
            </a:r>
            <a:endParaRPr lang="en-US" sz="192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74B6D7-EB59-6A06-312D-D4E937F8B9B0}"/>
              </a:ext>
            </a:extLst>
          </p:cNvPr>
          <p:cNvSpPr/>
          <p:nvPr/>
        </p:nvSpPr>
        <p:spPr>
          <a:xfrm>
            <a:off x="567100" y="693117"/>
            <a:ext cx="1388447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exang</a:t>
            </a:r>
            <a:endParaRPr lang="en-US" sz="192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2E1F96-4140-7BD0-B26E-50F48FCF6FFA}"/>
              </a:ext>
            </a:extLst>
          </p:cNvPr>
          <p:cNvSpPr/>
          <p:nvPr/>
        </p:nvSpPr>
        <p:spPr>
          <a:xfrm>
            <a:off x="0" y="1738286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oldpeak</a:t>
            </a:r>
            <a:endParaRPr lang="en-US" sz="19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36AFBA-776E-F859-3764-5D8D58A4DC91}"/>
              </a:ext>
            </a:extLst>
          </p:cNvPr>
          <p:cNvSpPr/>
          <p:nvPr/>
        </p:nvSpPr>
        <p:spPr>
          <a:xfrm>
            <a:off x="35639" y="2822711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slope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FBD86-8C58-A397-B9C5-230D23118BCB}"/>
              </a:ext>
            </a:extLst>
          </p:cNvPr>
          <p:cNvSpPr/>
          <p:nvPr/>
        </p:nvSpPr>
        <p:spPr>
          <a:xfrm>
            <a:off x="57778" y="3944693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thal</a:t>
            </a:r>
            <a:endParaRPr lang="en-US" sz="192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A355216-996A-D0DF-5F84-39D8E11E625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6200000" flipH="1" flipV="1">
            <a:off x="3993679" y="3122392"/>
            <a:ext cx="590686" cy="1784369"/>
          </a:xfrm>
          <a:prstGeom prst="bentConnector3">
            <a:avLst>
              <a:gd name="adj1" fmla="val -727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78BB8C2-9C19-70B0-81FC-9F52799A68FF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 rot="10800000" flipV="1">
            <a:off x="3396839" y="2654851"/>
            <a:ext cx="2201555" cy="16550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0529F27-9BE1-FB46-13BF-DF1FACC9746A}"/>
              </a:ext>
            </a:extLst>
          </p:cNvPr>
          <p:cNvCxnSpPr>
            <a:stCxn id="7" idx="3"/>
            <a:endCxn id="2" idx="0"/>
          </p:cNvCxnSpPr>
          <p:nvPr/>
        </p:nvCxnSpPr>
        <p:spPr>
          <a:xfrm rot="5400000">
            <a:off x="3037562" y="2041302"/>
            <a:ext cx="2627892" cy="19093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46B64C2-50D6-6091-8208-81B41889DD1A}"/>
              </a:ext>
            </a:extLst>
          </p:cNvPr>
          <p:cNvCxnSpPr>
            <a:cxnSpLocks/>
            <a:stCxn id="9" idx="4"/>
            <a:endCxn id="2" idx="0"/>
          </p:cNvCxnSpPr>
          <p:nvPr/>
        </p:nvCxnSpPr>
        <p:spPr>
          <a:xfrm rot="16200000" flipH="1">
            <a:off x="1761862" y="2674943"/>
            <a:ext cx="2583727" cy="6862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8609CA4-B8EB-563A-514E-34164C0A04DA}"/>
              </a:ext>
            </a:extLst>
          </p:cNvPr>
          <p:cNvCxnSpPr>
            <a:cxnSpLocks/>
            <a:stCxn id="10" idx="5"/>
            <a:endCxn id="2" idx="0"/>
          </p:cNvCxnSpPr>
          <p:nvPr/>
        </p:nvCxnSpPr>
        <p:spPr>
          <a:xfrm rot="16200000" flipH="1">
            <a:off x="1207293" y="2120373"/>
            <a:ext cx="2734468" cy="16446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4D9BFEA-76DC-9A5C-A331-99B479E5F34F}"/>
              </a:ext>
            </a:extLst>
          </p:cNvPr>
          <p:cNvCxnSpPr>
            <a:cxnSpLocks/>
            <a:stCxn id="11" idx="6"/>
            <a:endCxn id="2" idx="0"/>
          </p:cNvCxnSpPr>
          <p:nvPr/>
        </p:nvCxnSpPr>
        <p:spPr>
          <a:xfrm>
            <a:off x="1540123" y="2255147"/>
            <a:ext cx="1856714" cy="20547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22AFD41-EC74-4FD8-2325-5018577228FC}"/>
              </a:ext>
            </a:extLst>
          </p:cNvPr>
          <p:cNvCxnSpPr>
            <a:cxnSpLocks/>
            <a:stCxn id="12" idx="7"/>
            <a:endCxn id="2" idx="0"/>
          </p:cNvCxnSpPr>
          <p:nvPr/>
        </p:nvCxnSpPr>
        <p:spPr>
          <a:xfrm rot="16200000" flipH="1">
            <a:off x="1705615" y="2618696"/>
            <a:ext cx="1335824" cy="2046622"/>
          </a:xfrm>
          <a:prstGeom prst="bentConnector3">
            <a:avLst>
              <a:gd name="adj1" fmla="val -318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4FC2371-9AC0-8249-D5BA-FBCF7898DC20}"/>
              </a:ext>
            </a:extLst>
          </p:cNvPr>
          <p:cNvCxnSpPr>
            <a:cxnSpLocks/>
            <a:stCxn id="13" idx="6"/>
            <a:endCxn id="2" idx="0"/>
          </p:cNvCxnSpPr>
          <p:nvPr/>
        </p:nvCxnSpPr>
        <p:spPr>
          <a:xfrm flipV="1">
            <a:off x="1597901" y="4309920"/>
            <a:ext cx="1798937" cy="151633"/>
          </a:xfrm>
          <a:prstGeom prst="bentConnector4">
            <a:avLst>
              <a:gd name="adj1" fmla="val 11632"/>
              <a:gd name="adj2" fmla="val 52177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61E9C2-5A7A-B942-D01E-896641E3FEA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396837" y="5997136"/>
            <a:ext cx="21632" cy="834316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25C6E3-0ABC-449E-45C6-0467D950C906}"/>
              </a:ext>
            </a:extLst>
          </p:cNvPr>
          <p:cNvCxnSpPr>
            <a:stCxn id="4" idx="2"/>
            <a:endCxn id="2" idx="3"/>
          </p:cNvCxnSpPr>
          <p:nvPr/>
        </p:nvCxnSpPr>
        <p:spPr>
          <a:xfrm flipH="1" flipV="1">
            <a:off x="4777286" y="5153528"/>
            <a:ext cx="1255798" cy="1150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BDA14BB-5E4E-DC53-60E7-ADB125069A35}"/>
              </a:ext>
            </a:extLst>
          </p:cNvPr>
          <p:cNvSpPr/>
          <p:nvPr/>
        </p:nvSpPr>
        <p:spPr>
          <a:xfrm>
            <a:off x="2839211" y="6153028"/>
            <a:ext cx="286256" cy="47194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2013ECDF-4E9F-BC6E-4FD5-848155D5F83B}"/>
              </a:ext>
            </a:extLst>
          </p:cNvPr>
          <p:cNvSpPr/>
          <p:nvPr/>
        </p:nvSpPr>
        <p:spPr>
          <a:xfrm>
            <a:off x="5181206" y="4764544"/>
            <a:ext cx="484229" cy="3610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5B3877-F197-28BE-B9AE-AB003D716BD3}"/>
              </a:ext>
            </a:extLst>
          </p:cNvPr>
          <p:cNvCxnSpPr/>
          <p:nvPr/>
        </p:nvCxnSpPr>
        <p:spPr>
          <a:xfrm rot="5400000">
            <a:off x="2589919" y="2626735"/>
            <a:ext cx="2490104" cy="8762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DED34DC-29FD-F35C-C82F-25C99D302AAC}"/>
              </a:ext>
            </a:extLst>
          </p:cNvPr>
          <p:cNvSpPr/>
          <p:nvPr/>
        </p:nvSpPr>
        <p:spPr>
          <a:xfrm>
            <a:off x="3500843" y="3686338"/>
            <a:ext cx="286256" cy="471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ED98A3-5DC1-5531-22A7-BD74F59B14FE}"/>
              </a:ext>
            </a:extLst>
          </p:cNvPr>
          <p:cNvSpPr/>
          <p:nvPr/>
        </p:nvSpPr>
        <p:spPr>
          <a:xfrm>
            <a:off x="9328667" y="4572441"/>
            <a:ext cx="2996872" cy="1451242"/>
          </a:xfrm>
          <a:prstGeom prst="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bg1"/>
                </a:solidFill>
              </a:rPr>
              <a:t>Stroke Model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16A7BC-9DDA-5C51-A040-8C250820C0AA}"/>
              </a:ext>
            </a:extLst>
          </p:cNvPr>
          <p:cNvSpPr/>
          <p:nvPr/>
        </p:nvSpPr>
        <p:spPr>
          <a:xfrm>
            <a:off x="7870216" y="2054163"/>
            <a:ext cx="1795984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hypertension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C6E73A0-A1A8-FCAF-3980-4161BEF62843}"/>
              </a:ext>
            </a:extLst>
          </p:cNvPr>
          <p:cNvSpPr/>
          <p:nvPr/>
        </p:nvSpPr>
        <p:spPr>
          <a:xfrm>
            <a:off x="9057659" y="849830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Ever</a:t>
            </a:r>
          </a:p>
          <a:p>
            <a:pPr algn="ctr"/>
            <a:r>
              <a:rPr lang="en-US" sz="1680" dirty="0">
                <a:solidFill>
                  <a:schemeClr val="bg1"/>
                </a:solidFill>
              </a:rPr>
              <a:t>Married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B43B62-D1B5-18C4-FA0D-EB15710817B1}"/>
              </a:ext>
            </a:extLst>
          </p:cNvPr>
          <p:cNvSpPr/>
          <p:nvPr/>
        </p:nvSpPr>
        <p:spPr>
          <a:xfrm>
            <a:off x="10752743" y="672520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Work</a:t>
            </a:r>
          </a:p>
          <a:p>
            <a:pPr algn="ctr"/>
            <a:r>
              <a:rPr lang="en-US" sz="1680" dirty="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6AB16C1-B7C2-6D6C-7800-68A2AAB807CC}"/>
              </a:ext>
            </a:extLst>
          </p:cNvPr>
          <p:cNvSpPr/>
          <p:nvPr/>
        </p:nvSpPr>
        <p:spPr>
          <a:xfrm>
            <a:off x="12447827" y="975366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Avg Glucose Level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406863-F53C-4ED4-794F-8723824C79E8}"/>
              </a:ext>
            </a:extLst>
          </p:cNvPr>
          <p:cNvSpPr/>
          <p:nvPr/>
        </p:nvSpPr>
        <p:spPr>
          <a:xfrm>
            <a:off x="12896455" y="2426608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BMI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7528F14-6B3A-2A12-1DFA-6168B922B844}"/>
              </a:ext>
            </a:extLst>
          </p:cNvPr>
          <p:cNvSpPr/>
          <p:nvPr/>
        </p:nvSpPr>
        <p:spPr>
          <a:xfrm>
            <a:off x="12896455" y="3968166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Smoking Status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DBB0929-730D-B29C-913E-2968DB0AF5B9}"/>
              </a:ext>
            </a:extLst>
          </p:cNvPr>
          <p:cNvCxnSpPr>
            <a:stCxn id="29" idx="5"/>
            <a:endCxn id="28" idx="0"/>
          </p:cNvCxnSpPr>
          <p:nvPr/>
        </p:nvCxnSpPr>
        <p:spPr>
          <a:xfrm rot="16200000" flipH="1">
            <a:off x="9475361" y="3220697"/>
            <a:ext cx="1279566" cy="14239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B14D967-058E-8F13-D0A0-528769783690}"/>
              </a:ext>
            </a:extLst>
          </p:cNvPr>
          <p:cNvCxnSpPr>
            <a:stCxn id="30" idx="4"/>
            <a:endCxn id="28" idx="0"/>
          </p:cNvCxnSpPr>
          <p:nvPr/>
        </p:nvCxnSpPr>
        <p:spPr>
          <a:xfrm rot="16200000" flipH="1">
            <a:off x="9225549" y="2970888"/>
            <a:ext cx="2271370" cy="93173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2E80D76-78DD-D691-E631-4DF06DA2CE03}"/>
              </a:ext>
            </a:extLst>
          </p:cNvPr>
          <p:cNvCxnSpPr>
            <a:cxnSpLocks/>
            <a:stCxn id="31" idx="4"/>
            <a:endCxn id="28" idx="0"/>
          </p:cNvCxnSpPr>
          <p:nvPr/>
        </p:nvCxnSpPr>
        <p:spPr>
          <a:xfrm rot="5400000">
            <a:off x="9984438" y="2966429"/>
            <a:ext cx="2448679" cy="763348"/>
          </a:xfrm>
          <a:prstGeom prst="bentConnector3">
            <a:avLst>
              <a:gd name="adj1" fmla="val 336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91B9FB9-E1D3-6950-9381-BC22904EBF0C}"/>
              </a:ext>
            </a:extLst>
          </p:cNvPr>
          <p:cNvCxnSpPr>
            <a:stCxn id="32" idx="3"/>
            <a:endCxn id="28" idx="0"/>
          </p:cNvCxnSpPr>
          <p:nvPr/>
        </p:nvCxnSpPr>
        <p:spPr>
          <a:xfrm rot="5400000">
            <a:off x="10580964" y="2460220"/>
            <a:ext cx="2358362" cy="18660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5DB752F-E1E7-10CB-8C80-B58E15694790}"/>
              </a:ext>
            </a:extLst>
          </p:cNvPr>
          <p:cNvCxnSpPr>
            <a:stCxn id="33" idx="3"/>
            <a:endCxn id="28" idx="0"/>
          </p:cNvCxnSpPr>
          <p:nvPr/>
        </p:nvCxnSpPr>
        <p:spPr>
          <a:xfrm rot="5400000">
            <a:off x="11530898" y="2961525"/>
            <a:ext cx="907121" cy="2314711"/>
          </a:xfrm>
          <a:prstGeom prst="bentConnector3">
            <a:avLst>
              <a:gd name="adj1" fmla="val 213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1D8B03E-6750-75E6-0FA1-CAC519E83F9E}"/>
              </a:ext>
            </a:extLst>
          </p:cNvPr>
          <p:cNvCxnSpPr>
            <a:stCxn id="34" idx="1"/>
            <a:endCxn id="28" idx="0"/>
          </p:cNvCxnSpPr>
          <p:nvPr/>
        </p:nvCxnSpPr>
        <p:spPr>
          <a:xfrm rot="16200000" flipH="1" flipV="1">
            <a:off x="11788586" y="3219213"/>
            <a:ext cx="391745" cy="2314711"/>
          </a:xfrm>
          <a:prstGeom prst="bentConnector3">
            <a:avLst>
              <a:gd name="adj1" fmla="val -38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0B0DDBE-04AF-FAB6-CDB7-BD02CC252DF3}"/>
              </a:ext>
            </a:extLst>
          </p:cNvPr>
          <p:cNvCxnSpPr>
            <a:endCxn id="28" idx="0"/>
          </p:cNvCxnSpPr>
          <p:nvPr/>
        </p:nvCxnSpPr>
        <p:spPr>
          <a:xfrm flipV="1">
            <a:off x="7708500" y="4572441"/>
            <a:ext cx="3118603" cy="592588"/>
          </a:xfrm>
          <a:prstGeom prst="bentConnector4">
            <a:avLst>
              <a:gd name="adj1" fmla="val 25976"/>
              <a:gd name="adj2" fmla="val 16426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911D927-3180-5628-10A3-EC635ECD3D0A}"/>
              </a:ext>
            </a:extLst>
          </p:cNvPr>
          <p:cNvSpPr/>
          <p:nvPr/>
        </p:nvSpPr>
        <p:spPr>
          <a:xfrm>
            <a:off x="7803205" y="4670574"/>
            <a:ext cx="572569" cy="39632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4714BCB-E631-FC17-BEFA-430804479511}"/>
              </a:ext>
            </a:extLst>
          </p:cNvPr>
          <p:cNvSpPr/>
          <p:nvPr/>
        </p:nvSpPr>
        <p:spPr>
          <a:xfrm>
            <a:off x="10972561" y="3982429"/>
            <a:ext cx="260276" cy="479124"/>
          </a:xfrm>
          <a:prstGeom prst="downArrow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D3EF1B2-B4ED-A3A6-3099-83294D716C59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4256177" y="5298062"/>
            <a:ext cx="5072490" cy="2232464"/>
          </a:xfrm>
          <a:prstGeom prst="bentConnector3">
            <a:avLst>
              <a:gd name="adj1" fmla="val 71324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F0C9EB7-BE7F-B9F2-8994-A5C01B8D57C4}"/>
              </a:ext>
            </a:extLst>
          </p:cNvPr>
          <p:cNvSpPr/>
          <p:nvPr/>
        </p:nvSpPr>
        <p:spPr>
          <a:xfrm>
            <a:off x="5028929" y="6951821"/>
            <a:ext cx="1405703" cy="527423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6BCDECF-516D-D137-F512-B18DC58EEB69}"/>
              </a:ext>
            </a:extLst>
          </p:cNvPr>
          <p:cNvSpPr/>
          <p:nvPr/>
        </p:nvSpPr>
        <p:spPr>
          <a:xfrm>
            <a:off x="8302938" y="5430536"/>
            <a:ext cx="700699" cy="433566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163CB5C-8CC8-26D0-039C-5A2FC3AD235C}"/>
              </a:ext>
            </a:extLst>
          </p:cNvPr>
          <p:cNvSpPr/>
          <p:nvPr/>
        </p:nvSpPr>
        <p:spPr>
          <a:xfrm>
            <a:off x="9688527" y="6624976"/>
            <a:ext cx="2277150" cy="1604624"/>
          </a:xfrm>
          <a:prstGeom prst="ellipse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Stroke prediction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CBAF20-666B-1733-0068-3AFE9E6EBDE5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10827102" y="6023683"/>
            <a:ext cx="2" cy="601293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Arrow: Down 48">
            <a:extLst>
              <a:ext uri="{FF2B5EF4-FFF2-40B4-BE49-F238E27FC236}">
                <a16:creationId xmlns:a16="http://schemas.microsoft.com/office/drawing/2014/main" id="{AB40400E-7097-359D-2073-664D45DC0B9F}"/>
              </a:ext>
            </a:extLst>
          </p:cNvPr>
          <p:cNvSpPr/>
          <p:nvPr/>
        </p:nvSpPr>
        <p:spPr>
          <a:xfrm>
            <a:off x="11265487" y="6134571"/>
            <a:ext cx="286256" cy="47194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235AEB-BCE0-0030-CE6B-3A93DFB43F38}"/>
              </a:ext>
            </a:extLst>
          </p:cNvPr>
          <p:cNvSpPr txBox="1"/>
          <p:nvPr/>
        </p:nvSpPr>
        <p:spPr>
          <a:xfrm>
            <a:off x="4732312" y="-112503"/>
            <a:ext cx="7348652" cy="89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1200"/>
              </a:spcBef>
            </a:pPr>
            <a:r>
              <a:rPr lang="en-US" sz="4800" b="1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Architecture</a:t>
            </a:r>
            <a:endParaRPr lang="en-US" sz="4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5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4C87B9-B37C-4DB0-212D-5C0D61C5FC8F}"/>
              </a:ext>
            </a:extLst>
          </p:cNvPr>
          <p:cNvSpPr txBox="1"/>
          <p:nvPr/>
        </p:nvSpPr>
        <p:spPr>
          <a:xfrm>
            <a:off x="463843" y="1303782"/>
            <a:ext cx="6055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-1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Resampling data by SMOTE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A4FF12-5D91-61F4-C0B1-E4F4834DAC82}"/>
              </a:ext>
            </a:extLst>
          </p:cNvPr>
          <p:cNvSpPr txBox="1"/>
          <p:nvPr/>
        </p:nvSpPr>
        <p:spPr>
          <a:xfrm>
            <a:off x="8499127" y="1649261"/>
            <a:ext cx="5053638" cy="362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4000" b="1" spc="-1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Random Oversampling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97C2F-D0E5-1007-0A0D-5FC5C0467DED}"/>
              </a:ext>
            </a:extLst>
          </p:cNvPr>
          <p:cNvSpPr txBox="1"/>
          <p:nvPr/>
        </p:nvSpPr>
        <p:spPr>
          <a:xfrm>
            <a:off x="1788591" y="0"/>
            <a:ext cx="11363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Solution to Deal with Imbalanced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96A372-D62B-0C79-E678-546CFC25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53" y="2303344"/>
            <a:ext cx="7158585" cy="5107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4CFED2-E1F9-D9A7-99FE-76C771526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" y="2274848"/>
            <a:ext cx="6982798" cy="5107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13517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1BC80-6EA8-ECF6-C145-0531FE60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10805"/>
            <a:ext cx="6750680" cy="60567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9C256-9A0F-003B-7337-7BD0A1C80EF6}"/>
              </a:ext>
            </a:extLst>
          </p:cNvPr>
          <p:cNvSpPr txBox="1"/>
          <p:nvPr/>
        </p:nvSpPr>
        <p:spPr>
          <a:xfrm>
            <a:off x="4240984" y="-19676"/>
            <a:ext cx="61347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</a:rPr>
              <a:t>Results of Models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68C444-E055-7AAB-1A9F-03F97E93A0B7}"/>
              </a:ext>
            </a:extLst>
          </p:cNvPr>
          <p:cNvSpPr txBox="1"/>
          <p:nvPr/>
        </p:nvSpPr>
        <p:spPr>
          <a:xfrm>
            <a:off x="565053" y="1272986"/>
            <a:ext cx="6824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Heart disease Model</a:t>
            </a:r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11D699-3555-070F-892A-1EE3256C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30" y="2130481"/>
            <a:ext cx="7009146" cy="61187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1D9AFA-C743-B9A7-E05E-2B4C95398B60}"/>
              </a:ext>
            </a:extLst>
          </p:cNvPr>
          <p:cNvSpPr txBox="1"/>
          <p:nvPr/>
        </p:nvSpPr>
        <p:spPr>
          <a:xfrm>
            <a:off x="8103174" y="1305560"/>
            <a:ext cx="6488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Stroke disease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61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36EFD4D2-61DF-A65F-EB4F-15ECFFF4F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05" y="588490"/>
            <a:ext cx="12944104" cy="72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25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AAAB18-7FE5-D1CB-6C86-5EF0962717F8}"/>
              </a:ext>
            </a:extLst>
          </p:cNvPr>
          <p:cNvSpPr txBox="1"/>
          <p:nvPr/>
        </p:nvSpPr>
        <p:spPr>
          <a:xfrm>
            <a:off x="416560" y="6166351"/>
            <a:ext cx="8220585" cy="109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dirty="0">
                <a:solidFill>
                  <a:srgbClr val="2F5597"/>
                </a:solidFill>
                <a:effectLst/>
                <a:latin typeface="+mj-lt"/>
                <a:ea typeface="+mj-ea"/>
                <a:cs typeface="+mj-cs"/>
              </a:rPr>
              <a:t>Chatbot </a:t>
            </a:r>
            <a:r>
              <a:rPr lang="en-US" sz="3800" b="1" dirty="0">
                <a:solidFill>
                  <a:srgbClr val="2F5597"/>
                </a:solidFill>
                <a:latin typeface="+mj-lt"/>
                <a:ea typeface="+mj-ea"/>
                <a:cs typeface="+mj-cs"/>
              </a:rPr>
              <a:t>Fine-Tuning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B5E37FC7-4657-D996-3877-7E3BC39D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12" y="733926"/>
            <a:ext cx="7029688" cy="4692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4AE16A60-08E5-41E6-B999-492FEE187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41" y="733926"/>
            <a:ext cx="6908748" cy="4692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70904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726FD2-E9E6-1286-B3AC-D2706FC9403F}"/>
              </a:ext>
            </a:extLst>
          </p:cNvPr>
          <p:cNvSpPr txBox="1"/>
          <p:nvPr/>
        </p:nvSpPr>
        <p:spPr>
          <a:xfrm>
            <a:off x="348916" y="1141102"/>
            <a:ext cx="6120268" cy="363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2F5597"/>
                </a:solidFill>
                <a:effectLst/>
                <a:latin typeface="+mj-lt"/>
                <a:ea typeface="+mj-ea"/>
                <a:cs typeface="+mj-cs"/>
              </a:rPr>
              <a:t>Computer Vision Model</a:t>
            </a:r>
            <a:endParaRPr lang="en-US" sz="4800" b="1" kern="1200" dirty="0">
              <a:solidFill>
                <a:srgbClr val="2F5597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B5EC587-A455-308C-3AF8-9CA16EA4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56411"/>
            <a:ext cx="6344647" cy="77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30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structure">
            <a:extLst>
              <a:ext uri="{FF2B5EF4-FFF2-40B4-BE49-F238E27FC236}">
                <a16:creationId xmlns:a16="http://schemas.microsoft.com/office/drawing/2014/main" id="{1A37286F-EB23-E00C-7BB6-425AC3EF0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34"/>
          <a:stretch>
            <a:fillRect/>
          </a:stretch>
        </p:blipFill>
        <p:spPr>
          <a:xfrm>
            <a:off x="548640" y="548640"/>
            <a:ext cx="13533120" cy="71323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6411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1D3C5-95EA-3966-EA04-A4459FD8CC7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500138" y="2727443"/>
            <a:ext cx="6353659" cy="30179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92057E-53F9-1C74-68B0-860142D0C7B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76603" y="2727442"/>
            <a:ext cx="6353658" cy="30179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07156-3572-01B2-67E8-97BB80757A3E}"/>
              </a:ext>
            </a:extLst>
          </p:cNvPr>
          <p:cNvSpPr txBox="1"/>
          <p:nvPr/>
        </p:nvSpPr>
        <p:spPr>
          <a:xfrm>
            <a:off x="1996411" y="473365"/>
            <a:ext cx="11007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Results of Computer Vision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F31A7-E514-2EFE-B3B5-C3E4A5175B2A}"/>
              </a:ext>
            </a:extLst>
          </p:cNvPr>
          <p:cNvSpPr txBox="1"/>
          <p:nvPr/>
        </p:nvSpPr>
        <p:spPr>
          <a:xfrm>
            <a:off x="2746902" y="5967559"/>
            <a:ext cx="290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Main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ECAB1-B823-B589-AF38-EE280EAE5CDB}"/>
              </a:ext>
            </a:extLst>
          </p:cNvPr>
          <p:cNvSpPr txBox="1"/>
          <p:nvPr/>
        </p:nvSpPr>
        <p:spPr>
          <a:xfrm>
            <a:off x="9799930" y="5991593"/>
            <a:ext cx="290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Sub Model</a:t>
            </a:r>
          </a:p>
        </p:txBody>
      </p:sp>
    </p:spTree>
    <p:extLst>
      <p:ext uri="{BB962C8B-B14F-4D97-AF65-F5344CB8AC3E}">
        <p14:creationId xmlns:p14="http://schemas.microsoft.com/office/powerpoint/2010/main" val="420737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79B4-8A4D-7C67-39FD-DACBD061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AC648B9A-14CE-4931-3899-2F7AB88FABCF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38FA00A3-63FA-4361-FF6D-E070D1CA4FA5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39F27C7A-425D-F42F-CFE2-AF83B866EA60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1E873827-093F-6A10-6D99-4FC3941BCFF1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3A9DA8EE-9BB4-62F9-B3DC-1146B6FEDF87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69A2B7E7-D504-6A3C-E23C-1C52C150E05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B5635ADD-CCD6-B3FA-8637-BAF2D72D815E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1064D21D-CD14-6E8D-1776-8605818E78A0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0E80652F-1D64-D38C-C14F-20E493EED8C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9FD52C20-1AB5-5CF1-1994-BC26984F4361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8376EFE8-1B42-C09B-F5E5-D2934A1FA39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CBA64E5-5269-4FAE-8277-5CFB84AE92E3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BDD02DF1-01C0-6824-66F7-FBB2842118B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2CA3EDE9-DAB6-7E57-A28F-5A38B0B792A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75AB784F-C05B-E1A3-1DE1-CADB0113FA6E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547EE12C-E127-407E-603F-3AAE6120DF01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5B709F1B-BF90-CC72-4A3A-1DA6E6ACF3BC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D7BD06-CDA0-570F-07BE-B288081E947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A3368413-DED3-A983-7885-3D2BF1E4E1B2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CF0FD4AD-EB7F-719C-62AD-6E5D7AC7080B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186FB29B-4EF9-BAB4-D2B4-C3A694C828B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ED02E645-9881-294F-65F6-7D1E6F487415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E5492571-B9FD-90E9-DDF6-539917AC4B65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C4D14DC-405D-9087-BBC6-579B1580193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0D47D3B2-96D8-7820-AC07-49439396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58658A6-D933-7A95-403D-214FF4210D7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18BF7C2C-6AC9-5D4E-491A-2F1C380D8E3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DF6F1E59-254F-0024-5145-36EA0BA8E23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3798E020-A063-C24F-91B2-AC7835E6E1CA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59B19654-B98C-CC71-ECED-05AB91D0F3E9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5421777-6A29-9A06-C0A3-D2B322F6D11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1D8E872-363A-9BE5-56A5-96376C21401A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B352FCC9-8E06-B0C0-9FDC-CFD6762499B9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518D12B2-321B-BF64-8D21-9529C93C9DB9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4BBDB8C7-AF6C-6472-F24F-355B22A438D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FB6B7605-DB71-BA41-D4C2-D036833110E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31AB22C4-8194-4B2D-3129-D69DD72C345E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490AD8C4-2A6E-79D2-4176-8CA84450775A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800" dirty="0"/>
              <a:t> </a:t>
            </a:r>
            <a:r>
              <a:rPr lang="en-US" sz="2400" dirty="0">
                <a:latin typeface="Nobile"/>
              </a:rPr>
              <a:t>Introduction</a:t>
            </a:r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DC03F5B9-EC47-55D0-7B56-ED4A3BA82DA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86026D58-66D5-2E47-E870-BE23241A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B57A27AC-8F5D-F341-0E7D-313EA3B711CC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6ECBA1A-8468-6B54-F568-C5489A50AB29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AFB2A001-8E5A-3F4E-7BC2-5575E983A38F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6B8BB71-5116-6E7D-D8FE-36AF98EE10A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5E43C250-922C-BC1D-A1F9-D4E44B357745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B2D16A85-B7C7-EF22-A16F-65284E2349AF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AF67463D-E414-23FB-D5FD-C8CC6C474EED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36BBE89C-5B97-BDD8-4B7A-3436A4B7E23F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22BFEEC3-AB44-F427-58CA-FB182FD5C0AE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AD88F68-0C7D-E163-349D-4DE1D2E54672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5FBF51C-799D-5D7B-74B6-9C831044AF14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02338250-753B-A8AC-F92F-885D9132DFA2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A6407EF1-E760-C551-29C0-2F1CEE15AE4F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856FC9D9-5524-BF0E-A950-1F6CD21791FA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1495C17D-7B7A-B86A-E228-4D03B1E825D9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B486CC31-BE81-C2F0-F75D-9820E90153BC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24C2C3EB-53D3-7345-99CD-E77640C828C2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474073A4-6198-D655-9D2F-0CE3F9AC92DE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9F2BF9EF-6F9A-ABAD-6C8A-9DCFEC65F486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928DBA3-1373-DA3B-B0AF-CB89EEB36B53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elay 1">
            <a:extLst>
              <a:ext uri="{FF2B5EF4-FFF2-40B4-BE49-F238E27FC236}">
                <a16:creationId xmlns:a16="http://schemas.microsoft.com/office/drawing/2014/main" id="{3C2E0992-3366-AC9C-BDA9-419CCBE3513D}"/>
              </a:ext>
            </a:extLst>
          </p:cNvPr>
          <p:cNvSpPr/>
          <p:nvPr/>
        </p:nvSpPr>
        <p:spPr>
          <a:xfrm rot="16200000">
            <a:off x="3878819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39" name="Flowchart: Delay 3">
            <a:extLst>
              <a:ext uri="{FF2B5EF4-FFF2-40B4-BE49-F238E27FC236}">
                <a16:creationId xmlns:a16="http://schemas.microsoft.com/office/drawing/2014/main" id="{F07A1820-E0F3-C9C1-52F6-80C92322C478}"/>
              </a:ext>
            </a:extLst>
          </p:cNvPr>
          <p:cNvSpPr/>
          <p:nvPr/>
        </p:nvSpPr>
        <p:spPr>
          <a:xfrm rot="10800000">
            <a:off x="13201733" y="3184011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3E57F1C6-FB8B-31A4-22AB-4EA42FC13838}"/>
              </a:ext>
            </a:extLst>
          </p:cNvPr>
          <p:cNvGrpSpPr/>
          <p:nvPr/>
        </p:nvGrpSpPr>
        <p:grpSpPr>
          <a:xfrm>
            <a:off x="6600946" y="6052756"/>
            <a:ext cx="5914059" cy="1210608"/>
            <a:chOff x="4" y="20496"/>
            <a:chExt cx="5728577" cy="745453"/>
          </a:xfrm>
        </p:grpSpPr>
        <p:sp>
          <p:nvSpPr>
            <p:cNvPr id="60" name="Google Shape;909;p19">
              <a:extLst>
                <a:ext uri="{FF2B5EF4-FFF2-40B4-BE49-F238E27FC236}">
                  <a16:creationId xmlns:a16="http://schemas.microsoft.com/office/drawing/2014/main" id="{D4DE08EB-F1BB-C632-F796-9A653664649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2" name="Google Shape;910;p19">
              <a:extLst>
                <a:ext uri="{FF2B5EF4-FFF2-40B4-BE49-F238E27FC236}">
                  <a16:creationId xmlns:a16="http://schemas.microsoft.com/office/drawing/2014/main" id="{6A98BCD9-897F-C63F-A8CB-D262056709BE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64" name="Google Shape;911;p19">
              <a:extLst>
                <a:ext uri="{FF2B5EF4-FFF2-40B4-BE49-F238E27FC236}">
                  <a16:creationId xmlns:a16="http://schemas.microsoft.com/office/drawing/2014/main" id="{929AB859-E230-C2A8-4596-09AD91F400FB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65" name="Google Shape;912;p19">
              <a:extLst>
                <a:ext uri="{FF2B5EF4-FFF2-40B4-BE49-F238E27FC236}">
                  <a16:creationId xmlns:a16="http://schemas.microsoft.com/office/drawing/2014/main" id="{CC3404E7-2CFC-FC2B-5F99-75635A57A9EE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67" name="Shape">
                <a:extLst>
                  <a:ext uri="{FF2B5EF4-FFF2-40B4-BE49-F238E27FC236}">
                    <a16:creationId xmlns:a16="http://schemas.microsoft.com/office/drawing/2014/main" id="{D9CC3485-06BC-0DA0-975F-6BAF8E20F9D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1" name="02">
                <a:extLst>
                  <a:ext uri="{FF2B5EF4-FFF2-40B4-BE49-F238E27FC236}">
                    <a16:creationId xmlns:a16="http://schemas.microsoft.com/office/drawing/2014/main" id="{9C331386-A4CB-0532-E99A-5ADF954BEFE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66" name="Google Shape;915;p19">
              <a:extLst>
                <a:ext uri="{FF2B5EF4-FFF2-40B4-BE49-F238E27FC236}">
                  <a16:creationId xmlns:a16="http://schemas.microsoft.com/office/drawing/2014/main" id="{870E644C-39D8-C473-1C1D-4C33D99ED9B9}"/>
                </a:ext>
              </a:extLst>
            </p:cNvPr>
            <p:cNvSpPr txBox="1"/>
            <p:nvPr/>
          </p:nvSpPr>
          <p:spPr>
            <a:xfrm>
              <a:off x="1178013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 </a:t>
              </a:r>
              <a:r>
                <a:rPr lang="en-US" sz="2400" dirty="0"/>
                <a:t>Future Work</a:t>
              </a:r>
              <a:r>
                <a:rPr lang="ar-EG" sz="2400" dirty="0"/>
                <a:t> </a:t>
              </a:r>
              <a:r>
                <a:rPr lang="en-US" sz="2800" dirty="0"/>
                <a:t>&amp; </a:t>
              </a:r>
              <a:r>
                <a:rPr lang="en-US" sz="2400" dirty="0"/>
                <a:t>Conclusion</a:t>
              </a:r>
              <a:endParaRPr sz="2800" dirty="0"/>
            </a:p>
          </p:txBody>
        </p:sp>
      </p:grpSp>
      <p:pic>
        <p:nvPicPr>
          <p:cNvPr id="72" name="Graphic 60" descr="Graphic 60">
            <a:extLst>
              <a:ext uri="{FF2B5EF4-FFF2-40B4-BE49-F238E27FC236}">
                <a16:creationId xmlns:a16="http://schemas.microsoft.com/office/drawing/2014/main" id="{CFF78B1F-A1D2-C825-A82C-CB6BFA8B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20" y="6404730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miley Face 14">
            <a:extLst>
              <a:ext uri="{FF2B5EF4-FFF2-40B4-BE49-F238E27FC236}">
                <a16:creationId xmlns:a16="http://schemas.microsoft.com/office/drawing/2014/main" id="{8E3BD921-CF17-B8AC-D251-4FC7F57080AF}"/>
              </a:ext>
            </a:extLst>
          </p:cNvPr>
          <p:cNvSpPr/>
          <p:nvPr/>
        </p:nvSpPr>
        <p:spPr>
          <a:xfrm>
            <a:off x="11483567" y="4954962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36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15C3F-A19A-AE5C-FB84-3DE2101B3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93656-7168-A443-4E50-9973C14B34F2}"/>
              </a:ext>
            </a:extLst>
          </p:cNvPr>
          <p:cNvSpPr txBox="1"/>
          <p:nvPr/>
        </p:nvSpPr>
        <p:spPr>
          <a:xfrm>
            <a:off x="1068659" y="830562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2F5597"/>
                </a:solidFill>
                <a:latin typeface="+mj-lt"/>
                <a:ea typeface="+mj-ea"/>
                <a:cs typeface="+mj-cs"/>
              </a:rPr>
              <a:t>Future</a:t>
            </a:r>
            <a:r>
              <a:rPr lang="en-US" sz="3600" dirty="0"/>
              <a:t> </a:t>
            </a:r>
            <a:r>
              <a:rPr lang="en-US" sz="4800" b="1" dirty="0">
                <a:solidFill>
                  <a:srgbClr val="2F5597"/>
                </a:solidFill>
                <a:latin typeface="+mj-lt"/>
                <a:ea typeface="+mj-ea"/>
                <a:cs typeface="+mj-cs"/>
              </a:rPr>
              <a:t>Work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95D17E4-0DDA-BAA7-AF06-6CB736B179F7}"/>
              </a:ext>
            </a:extLst>
          </p:cNvPr>
          <p:cNvSpPr/>
          <p:nvPr/>
        </p:nvSpPr>
        <p:spPr>
          <a:xfrm>
            <a:off x="2073198" y="2345347"/>
            <a:ext cx="10484004" cy="5137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14350" indent="-51435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3200" dirty="0"/>
              <a:t>Turn the prototype into a smart watch.</a:t>
            </a:r>
            <a:endParaRPr lang="ar-EG" sz="3200" dirty="0"/>
          </a:p>
          <a:p>
            <a:pPr marL="514350" indent="-51435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3200" dirty="0"/>
              <a:t>Improve the AI models with better data.</a:t>
            </a:r>
            <a:endParaRPr lang="ar-EG" sz="3200" dirty="0"/>
          </a:p>
          <a:p>
            <a:pPr marL="514350" indent="-51435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3200" dirty="0"/>
              <a:t>Add built-in blood pressure sensor.</a:t>
            </a:r>
            <a:endParaRPr lang="ar-EG" sz="3200" dirty="0"/>
          </a:p>
          <a:p>
            <a:pPr marL="514350" indent="-51435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3200" dirty="0"/>
              <a:t>Connect all sensors to Arduino.</a:t>
            </a:r>
            <a:endParaRPr lang="ar-EG" sz="3200" dirty="0"/>
          </a:p>
          <a:p>
            <a:pPr marL="514350" indent="-514350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3200" dirty="0"/>
              <a:t>Support more health conditions (e.g. diabetes).</a:t>
            </a:r>
          </a:p>
          <a:p>
            <a:pPr algn="l">
              <a:lnSpc>
                <a:spcPct val="200000"/>
              </a:lnSpc>
              <a:buSzPct val="100000"/>
            </a:pPr>
            <a:endParaRPr lang="ar-EG" sz="3200" dirty="0"/>
          </a:p>
        </p:txBody>
      </p:sp>
    </p:spTree>
    <p:extLst>
      <p:ext uri="{BB962C8B-B14F-4D97-AF65-F5344CB8AC3E}">
        <p14:creationId xmlns:p14="http://schemas.microsoft.com/office/powerpoint/2010/main" val="3205667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42229681-D131-8BF7-FDB7-659C3D9902C1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E6A07EA6-D495-EB89-E474-898B728B9EEE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B246546D-4A19-1B33-CBBE-116EBD59359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42BE400E-198B-B844-322B-996ABE10E90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99D5AB8A-B300-0097-63D4-C0BB4B473311}"/>
              </a:ext>
            </a:extLst>
          </p:cNvPr>
          <p:cNvSpPr/>
          <p:nvPr/>
        </p:nvSpPr>
        <p:spPr>
          <a:xfrm flipV="1">
            <a:off x="874126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4AFBBEC0-780E-8119-BB96-0B76277B32D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BE13C819-200F-B05F-22C1-5FBF7E5E4982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9DA37C93-ACD0-8D6C-ECA7-A3C9E1A721C0}"/>
              </a:ext>
            </a:extLst>
          </p:cNvPr>
          <p:cNvSpPr txBox="1"/>
          <p:nvPr/>
        </p:nvSpPr>
        <p:spPr>
          <a:xfrm>
            <a:off x="1306925" y="3412551"/>
            <a:ext cx="2914149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sz="6500" dirty="0">
                <a:solidFill>
                  <a:srgbClr val="FFC000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1623A786-58B2-F6AD-6C9B-AE9089F5647F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C754CBD3-2491-9141-3764-9669A7B372C1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A89A9A37-B2A6-1C86-8050-28A17A0D87C9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CE89AC12-4AC6-32A5-A28B-17B769F26ED8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DAB11E79-23E6-1C14-C365-963FEF3B2874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043B453C-D9AC-68F8-3D47-F2AF98870DC0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449422ED-F2C5-6E26-960F-FD09C7F5AF6A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FAA94C2F-668C-C5B5-066A-046E9D8F095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E4A01646-B0F8-B055-3487-27B2EA4C33BE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915ED32-95EA-67E5-044B-C0E94FF4FA3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D756B8-3877-8DF9-4EB1-CFB2ECC41FA6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145C1817-45D2-1086-D538-D5E5A5DD08D6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568DB51F-4712-CF5F-5835-E7690B69B8D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73B8171D-E749-2A92-C921-8F79E7E59FF1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902A7055-5FBB-33BA-5532-B480D268E7D5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F7B4801B-5BF0-376F-081C-484D551B32BD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D55B779C-12D4-D1AF-DCB6-25406961BF48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28686348-14F1-E316-8248-8D3395536DB4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FD7B6CE5-6250-F7B7-9927-175CF002F14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122B170E-4464-C109-5B58-EA985935BE20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579C4603-F82B-3B91-5B7B-8F93904DA52D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E2AA8C-8BA8-189A-71B7-64797C4C778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25AA0C66-C75D-A08D-99C5-E706E3ED0E7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D3D346A9-607F-0A97-A5AA-C0D6D9BBD89E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9681C4F7-EE7F-9739-BB39-ECDCEE6A402E}"/>
                  </a:ext>
                </a:extLst>
              </p:cNvPr>
              <p:cNvSpPr txBox="1"/>
              <p:nvPr/>
            </p:nvSpPr>
            <p:spPr>
              <a:xfrm>
                <a:off x="1826782" y="179049"/>
                <a:ext cx="2216723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sz="2800" b="1" dirty="0"/>
                  <a:t> </a:t>
                </a:r>
                <a:r>
                  <a:rPr sz="2800" b="1" dirty="0">
                    <a:latin typeface="Nobile"/>
                  </a:rPr>
                  <a:t>Introduction</a:t>
                </a:r>
                <a:endParaRPr sz="2800" b="1"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E9C2DADF-3F7A-4D45-78F0-582231E3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104" y="1085699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A53A9E24-ED66-80A7-3419-A00939043377}"/>
              </a:ext>
            </a:extLst>
          </p:cNvPr>
          <p:cNvGrpSpPr/>
          <p:nvPr/>
        </p:nvGrpSpPr>
        <p:grpSpPr>
          <a:xfrm>
            <a:off x="5991468" y="2027193"/>
            <a:ext cx="6078639" cy="1237589"/>
            <a:chOff x="2944533" y="-941133"/>
            <a:chExt cx="5677855" cy="844418"/>
          </a:xfrm>
        </p:grpSpPr>
        <p:sp>
          <p:nvSpPr>
            <p:cNvPr id="50" name="Google Shape;909;p19">
              <a:extLst>
                <a:ext uri="{FF2B5EF4-FFF2-40B4-BE49-F238E27FC236}">
                  <a16:creationId xmlns:a16="http://schemas.microsoft.com/office/drawing/2014/main" id="{DD5024DC-8A00-3D7E-3DF7-22EA6325773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>
                  <a:latin typeface="Nobile"/>
                </a:rPr>
                <a:t>Hardware Components</a:t>
              </a:r>
            </a:p>
          </p:txBody>
        </p:sp>
        <p:sp>
          <p:nvSpPr>
            <p:cNvPr id="51" name="Google Shape;910;p19">
              <a:extLst>
                <a:ext uri="{FF2B5EF4-FFF2-40B4-BE49-F238E27FC236}">
                  <a16:creationId xmlns:a16="http://schemas.microsoft.com/office/drawing/2014/main" id="{33D24155-91E1-6A1F-4291-0C1EB5CA8787}"/>
                </a:ext>
              </a:extLst>
            </p:cNvPr>
            <p:cNvSpPr/>
            <p:nvPr/>
          </p:nvSpPr>
          <p:spPr>
            <a:xfrm>
              <a:off x="2944533" y="-941133"/>
              <a:ext cx="1197342" cy="844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>
                  <a:latin typeface="Nobile"/>
                </a:rPr>
                <a:t>02</a:t>
              </a:r>
              <a:endParaRPr dirty="0">
                <a:latin typeface="Nobile"/>
              </a:endParaRPr>
            </a:p>
          </p:txBody>
        </p:sp>
      </p:grpSp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6CB4735B-AE15-BADB-FA29-77B472E94799}"/>
              </a:ext>
            </a:extLst>
          </p:cNvPr>
          <p:cNvGrpSpPr/>
          <p:nvPr/>
        </p:nvGrpSpPr>
        <p:grpSpPr>
          <a:xfrm>
            <a:off x="6737991" y="3094250"/>
            <a:ext cx="6290312" cy="1332426"/>
            <a:chOff x="2239209" y="-1477858"/>
            <a:chExt cx="5666596" cy="1204399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8B14C0F-EC87-7FAE-6689-443802304D2B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52BC51FA-E261-65C8-D484-0FF288A2D7FC}"/>
                </a:ext>
              </a:extLst>
            </p:cNvPr>
            <p:cNvSpPr/>
            <p:nvPr/>
          </p:nvSpPr>
          <p:spPr>
            <a:xfrm>
              <a:off x="2239209" y="-1477858"/>
              <a:ext cx="1113888" cy="120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D58505B-3C20-73AC-76AA-0DBCA00B5C8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BA30C6F-76D9-EFAB-573B-28CA53399F51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0F1C5FD6-185B-213A-59BD-B6F3C4C0C42E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1C19AA8E-0008-F28F-8780-73CFB3C3485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C8276B2A-E234-6BC8-F72B-8420DD669D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40502A14-CA53-F3FA-1981-D22E1408366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74CF350B-DB43-27F2-5EAB-819617963182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9278E3ED-F063-1FEE-793E-74878AB048AC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7DD8E7EF-6A6A-5D27-0F56-4EDC14EE6E4C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5A213D5D-4E8A-1E6A-B963-2CBA8538CEF0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D27F79F7-483B-E8DD-9A56-DBA782C2A73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86ACD4BA-23D7-CBD6-567D-76BD208CD184}"/>
              </a:ext>
            </a:extLst>
          </p:cNvPr>
          <p:cNvSpPr/>
          <p:nvPr/>
        </p:nvSpPr>
        <p:spPr>
          <a:xfrm>
            <a:off x="6824870" y="4589317"/>
            <a:ext cx="5471438" cy="986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EF2BE217-89A9-C41A-2EF8-360FC4BDB161}"/>
              </a:ext>
            </a:extLst>
          </p:cNvPr>
          <p:cNvSpPr/>
          <p:nvPr/>
        </p:nvSpPr>
        <p:spPr>
          <a:xfrm>
            <a:off x="6035312" y="4404512"/>
            <a:ext cx="1288310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7BBEE45D-A0E8-D711-EAE3-870E5BB0F880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D5F62FE6-C835-FA0D-BA4A-BBE79FB9B3FA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3B822690-B3AF-981A-4D56-D041D930F47C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0B61A80D-A66E-0A3A-688C-84A621316D38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6A7128E0-3A40-9B69-2BF0-3D598C1F61C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3DD6A4FB-904A-E82B-6E00-6F85117485C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DF7DC73F-E251-61CF-04E5-A4902E234E74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2CCD5BF9-C401-FB29-AF3A-FC0B22B11EF8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68F9354E-0E67-9521-20DB-2B5C9CD86694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03F7FD01-539C-159D-369C-0997A4718EA3}"/>
              </a:ext>
            </a:extLst>
          </p:cNvPr>
          <p:cNvSpPr/>
          <p:nvPr/>
        </p:nvSpPr>
        <p:spPr>
          <a:xfrm>
            <a:off x="6473536" y="5840122"/>
            <a:ext cx="1362453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3C12789-A13F-8C2B-988A-D78FF214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miley Face 37">
            <a:extLst>
              <a:ext uri="{FF2B5EF4-FFF2-40B4-BE49-F238E27FC236}">
                <a16:creationId xmlns:a16="http://schemas.microsoft.com/office/drawing/2014/main" id="{9ECBA32F-3EFF-F873-6D4C-93F2422D5133}"/>
              </a:ext>
            </a:extLst>
          </p:cNvPr>
          <p:cNvSpPr/>
          <p:nvPr/>
        </p:nvSpPr>
        <p:spPr>
          <a:xfrm>
            <a:off x="11647032" y="4828771"/>
            <a:ext cx="501990" cy="521234"/>
          </a:xfrm>
          <a:prstGeom prst="smileyF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Google Shape;915;p19">
            <a:extLst>
              <a:ext uri="{FF2B5EF4-FFF2-40B4-BE49-F238E27FC236}">
                <a16:creationId xmlns:a16="http://schemas.microsoft.com/office/drawing/2014/main" id="{4BF6EC4C-3B26-4B9F-457A-297EDF9DD41A}"/>
              </a:ext>
            </a:extLst>
          </p:cNvPr>
          <p:cNvSpPr txBox="1"/>
          <p:nvPr/>
        </p:nvSpPr>
        <p:spPr>
          <a:xfrm>
            <a:off x="7913128" y="6181825"/>
            <a:ext cx="391510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lang="en-US" sz="2800" dirty="0"/>
              <a:t> </a:t>
            </a:r>
            <a:r>
              <a:rPr lang="en-US" sz="2400" dirty="0"/>
              <a:t>Future Work</a:t>
            </a:r>
            <a:r>
              <a:rPr lang="ar-EG" sz="2400" dirty="0"/>
              <a:t> </a:t>
            </a:r>
            <a:r>
              <a:rPr lang="en-US" sz="2800" dirty="0"/>
              <a:t>&amp; </a:t>
            </a:r>
            <a:r>
              <a:rPr lang="en-US" sz="2400" dirty="0"/>
              <a:t>Conclusion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236793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43CDD-2403-E0F8-7CF5-B1E00F0A9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F824-A128-C090-E97C-A327E3FD0E16}"/>
              </a:ext>
            </a:extLst>
          </p:cNvPr>
          <p:cNvSpPr txBox="1"/>
          <p:nvPr/>
        </p:nvSpPr>
        <p:spPr>
          <a:xfrm>
            <a:off x="1068659" y="830562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2F5597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6532285-F9D5-8EF3-0ED4-EDE2222F6360}"/>
              </a:ext>
            </a:extLst>
          </p:cNvPr>
          <p:cNvSpPr/>
          <p:nvPr/>
        </p:nvSpPr>
        <p:spPr>
          <a:xfrm>
            <a:off x="1467221" y="1661559"/>
            <a:ext cx="12717129" cy="600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200000"/>
              </a:lnSpc>
              <a:buNone/>
            </a:pPr>
            <a:r>
              <a:rPr lang="ar-EG" sz="3200" dirty="0"/>
              <a:t>  </a:t>
            </a:r>
            <a:r>
              <a:rPr lang="en-US" sz="3200" dirty="0"/>
              <a:t>We would like to express our sincere gratitude to: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dirty="0"/>
              <a:t>Dr. Hossam El-Behairy</a:t>
            </a:r>
            <a:r>
              <a:rPr lang="en-US" sz="3200" dirty="0"/>
              <a:t>, for his valuable guidance and continuous support.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dirty="0"/>
              <a:t>Eng. Ahmed </a:t>
            </a:r>
            <a:r>
              <a:rPr lang="en-US" sz="3200" b="1" dirty="0" err="1"/>
              <a:t>Abdelmonem</a:t>
            </a:r>
            <a:r>
              <a:rPr lang="en-US" sz="3200" dirty="0"/>
              <a:t>, for his assistance, encouragement, </a:t>
            </a:r>
            <a:endParaRPr lang="ar-EG" sz="3200" dirty="0"/>
          </a:p>
          <a:p>
            <a:pPr>
              <a:lnSpc>
                <a:spcPct val="200000"/>
              </a:lnSpc>
            </a:pPr>
            <a:r>
              <a:rPr lang="ar-EG" sz="3200" dirty="0"/>
              <a:t>    </a:t>
            </a:r>
            <a:r>
              <a:rPr lang="en-US" sz="3200" dirty="0"/>
              <a:t>and feedback throughout the project.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dirty="0"/>
              <a:t>Dr. Hossam Sakr</a:t>
            </a:r>
            <a:r>
              <a:rPr lang="en-US" sz="3200" dirty="0"/>
              <a:t>, for his kind collaboration and helpful insights.</a:t>
            </a:r>
          </a:p>
          <a:p>
            <a:pPr>
              <a:lnSpc>
                <a:spcPct val="200000"/>
              </a:lnSpc>
            </a:pPr>
            <a:r>
              <a:rPr lang="ar-EG" sz="3200" dirty="0"/>
              <a:t>    </a:t>
            </a:r>
            <a:r>
              <a:rPr lang="en-US" sz="3200" dirty="0"/>
              <a:t>This project would not have been possible without your contribution</a:t>
            </a:r>
          </a:p>
        </p:txBody>
      </p:sp>
    </p:spTree>
    <p:extLst>
      <p:ext uri="{BB962C8B-B14F-4D97-AF65-F5344CB8AC3E}">
        <p14:creationId xmlns:p14="http://schemas.microsoft.com/office/powerpoint/2010/main" val="1007177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-video-2025-06-03-at-032616-6353fefa_W7TAoQsS-VEED (1)">
            <a:hlinkClick r:id="" action="ppaction://media"/>
            <a:extLst>
              <a:ext uri="{FF2B5EF4-FFF2-40B4-BE49-F238E27FC236}">
                <a16:creationId xmlns:a16="http://schemas.microsoft.com/office/drawing/2014/main" id="{211801D8-FC03-5C4F-97B8-823AF4424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0625" y="0"/>
            <a:ext cx="462915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6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40263D-8923-E326-B2FB-48090A3ABC5C}"/>
              </a:ext>
            </a:extLst>
          </p:cNvPr>
          <p:cNvSpPr/>
          <p:nvPr/>
        </p:nvSpPr>
        <p:spPr>
          <a:xfrm rot="2717869">
            <a:off x="4914805" y="1416159"/>
            <a:ext cx="4726744" cy="4795159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2F03BD-32A0-79DB-62DF-9FB4E073B3BB}"/>
              </a:ext>
            </a:extLst>
          </p:cNvPr>
          <p:cNvSpPr/>
          <p:nvPr/>
        </p:nvSpPr>
        <p:spPr>
          <a:xfrm rot="2721443">
            <a:off x="3899350" y="532522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DD1B19-0C43-61D8-328C-5A7D0E4272D7}"/>
              </a:ext>
            </a:extLst>
          </p:cNvPr>
          <p:cNvSpPr/>
          <p:nvPr/>
        </p:nvSpPr>
        <p:spPr>
          <a:xfrm rot="2721443">
            <a:off x="2558836" y="387192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35692-6616-526F-0EAA-D7DFCFB71564}"/>
              </a:ext>
            </a:extLst>
          </p:cNvPr>
          <p:cNvSpPr/>
          <p:nvPr/>
        </p:nvSpPr>
        <p:spPr>
          <a:xfrm rot="2721443">
            <a:off x="1157363" y="2446095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EC0C3C-99E8-2F52-B086-FAA2EE06A88A}"/>
              </a:ext>
            </a:extLst>
          </p:cNvPr>
          <p:cNvSpPr/>
          <p:nvPr/>
        </p:nvSpPr>
        <p:spPr>
          <a:xfrm rot="2721443">
            <a:off x="11660070" y="3458805"/>
            <a:ext cx="1931772" cy="1798324"/>
          </a:xfrm>
          <a:prstGeom prst="round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19687C-0403-6003-084E-266CD2E032C5}"/>
              </a:ext>
            </a:extLst>
          </p:cNvPr>
          <p:cNvSpPr/>
          <p:nvPr/>
        </p:nvSpPr>
        <p:spPr>
          <a:xfrm rot="2721443">
            <a:off x="10319556" y="2005508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597FC3-EE04-2703-8891-83C062470636}"/>
              </a:ext>
            </a:extLst>
          </p:cNvPr>
          <p:cNvSpPr/>
          <p:nvPr/>
        </p:nvSpPr>
        <p:spPr>
          <a:xfrm rot="2721443">
            <a:off x="8918083" y="57967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4817A1-6E40-9CAF-3194-7F5B31D6DA24}"/>
              </a:ext>
            </a:extLst>
          </p:cNvPr>
          <p:cNvSpPr/>
          <p:nvPr/>
        </p:nvSpPr>
        <p:spPr>
          <a:xfrm rot="2721443">
            <a:off x="137076" y="5496118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9703BD-C561-C06F-C34C-AAFA49A93DB7}"/>
              </a:ext>
            </a:extLst>
          </p:cNvPr>
          <p:cNvSpPr/>
          <p:nvPr/>
        </p:nvSpPr>
        <p:spPr>
          <a:xfrm rot="2721443">
            <a:off x="10363012" y="1872289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CA5045-7909-2BEA-481C-5E7E29A89F58}"/>
              </a:ext>
            </a:extLst>
          </p:cNvPr>
          <p:cNvSpPr/>
          <p:nvPr/>
        </p:nvSpPr>
        <p:spPr>
          <a:xfrm rot="21122420">
            <a:off x="2523177" y="1168394"/>
            <a:ext cx="1566119" cy="1604028"/>
          </a:xfrm>
          <a:prstGeom prst="ellipse">
            <a:avLst/>
          </a:prstGeom>
          <a:gradFill>
            <a:gsLst>
              <a:gs pos="44068">
                <a:srgbClr val="4472C4"/>
              </a:gs>
              <a:gs pos="43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1E8ED3-07D0-821C-C8B7-EA88BBF9070E}"/>
              </a:ext>
            </a:extLst>
          </p:cNvPr>
          <p:cNvSpPr/>
          <p:nvPr/>
        </p:nvSpPr>
        <p:spPr>
          <a:xfrm rot="8147876">
            <a:off x="10613859" y="4833953"/>
            <a:ext cx="1542918" cy="1580266"/>
          </a:xfrm>
          <a:prstGeom prst="ellipse">
            <a:avLst/>
          </a:prstGeom>
          <a:gradFill flip="none" rotWithShape="1">
            <a:gsLst>
              <a:gs pos="49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EBEA4A-AEA9-D28B-701C-44B9290DEFF4}"/>
              </a:ext>
            </a:extLst>
          </p:cNvPr>
          <p:cNvSpPr/>
          <p:nvPr/>
        </p:nvSpPr>
        <p:spPr>
          <a:xfrm rot="2717869">
            <a:off x="4646035" y="1117521"/>
            <a:ext cx="5362880" cy="5493659"/>
          </a:xfrm>
          <a:prstGeom prst="roundRect">
            <a:avLst/>
          </a:prstGeom>
          <a:noFill/>
          <a:ln w="5715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noFill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BF2F3C-4D00-18D2-355F-40D317B44C91}"/>
              </a:ext>
            </a:extLst>
          </p:cNvPr>
          <p:cNvSpPr/>
          <p:nvPr/>
        </p:nvSpPr>
        <p:spPr>
          <a:xfrm rot="2717869">
            <a:off x="4966468" y="1489394"/>
            <a:ext cx="4772466" cy="4749911"/>
          </a:xfrm>
          <a:prstGeom prst="roundRect">
            <a:avLst/>
          </a:prstGeom>
          <a:noFill/>
          <a:ln w="7620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noFill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DF4BE9-1833-2137-279A-7BD781A2F7A9}"/>
              </a:ext>
            </a:extLst>
          </p:cNvPr>
          <p:cNvSpPr/>
          <p:nvPr/>
        </p:nvSpPr>
        <p:spPr>
          <a:xfrm rot="2721443">
            <a:off x="11660069" y="345880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E94A6-FF46-7A5E-EE04-0384614232A4}"/>
              </a:ext>
            </a:extLst>
          </p:cNvPr>
          <p:cNvSpPr txBox="1"/>
          <p:nvPr/>
        </p:nvSpPr>
        <p:spPr>
          <a:xfrm>
            <a:off x="5262071" y="2560617"/>
            <a:ext cx="4309371" cy="2751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64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82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5AAD-6363-9DE7-56DD-37C4A588F601}"/>
              </a:ext>
            </a:extLst>
          </p:cNvPr>
          <p:cNvSpPr txBox="1"/>
          <p:nvPr/>
        </p:nvSpPr>
        <p:spPr>
          <a:xfrm>
            <a:off x="1251856" y="1527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Use case Diagram</a:t>
            </a:r>
          </a:p>
        </p:txBody>
      </p:sp>
      <p:pic>
        <p:nvPicPr>
          <p:cNvPr id="3" name="Picture 2" descr="A diagram of a person's diagram">
            <a:extLst>
              <a:ext uri="{FF2B5EF4-FFF2-40B4-BE49-F238E27FC236}">
                <a16:creationId xmlns:a16="http://schemas.microsoft.com/office/drawing/2014/main" id="{28A59B93-E00B-59B3-56BE-106572F5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73"/>
            <a:ext cx="14630400" cy="74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74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FA66EB-3D39-BDEE-742D-0F91BF7E2DF7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Sequence Diagram</a:t>
            </a: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F901F28-56A0-8373-1B9D-DC0B0E4A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8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9DEB-3FC0-8F37-F817-13A4B554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0E51C-26CF-1766-B780-5F0E139006B5}"/>
              </a:ext>
            </a:extLst>
          </p:cNvPr>
          <p:cNvSpPr txBox="1"/>
          <p:nvPr/>
        </p:nvSpPr>
        <p:spPr>
          <a:xfrm>
            <a:off x="1110342" y="126556"/>
            <a:ext cx="852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 ) Context Diagram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9DEB9B69-DCA6-33BB-7048-52849547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73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EFC4-F5CC-D211-DA68-FD31B411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02738-87B6-0427-F176-627DFAE14700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0</a:t>
            </a:r>
          </a:p>
        </p:txBody>
      </p:sp>
      <p:pic>
        <p:nvPicPr>
          <p:cNvPr id="3" name="Picture 2" descr="A diagram of a diagram">
            <a:extLst>
              <a:ext uri="{FF2B5EF4-FFF2-40B4-BE49-F238E27FC236}">
                <a16:creationId xmlns:a16="http://schemas.microsoft.com/office/drawing/2014/main" id="{C28A5C52-3733-EF06-6572-A2877EDE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410"/>
            <a:ext cx="14630400" cy="73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09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2C1E-78A3-731D-1189-B0C03EB6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DADCC-9CF9-BCD2-8A70-13B3AF2CE9F6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1</a:t>
            </a:r>
          </a:p>
        </p:txBody>
      </p:sp>
      <p:pic>
        <p:nvPicPr>
          <p:cNvPr id="5" name="Picture 4" descr="A diagram of a diagram">
            <a:extLst>
              <a:ext uri="{FF2B5EF4-FFF2-40B4-BE49-F238E27FC236}">
                <a16:creationId xmlns:a16="http://schemas.microsoft.com/office/drawing/2014/main" id="{1BE57139-CFC7-1FE2-AF56-A8F4071B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380"/>
            <a:ext cx="14630400" cy="74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2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827DF-B413-9A9E-039D-0C574712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3BE4E6-E97B-641F-F9AD-6995C08C394E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2</a:t>
            </a:r>
          </a:p>
        </p:txBody>
      </p:sp>
      <p:pic>
        <p:nvPicPr>
          <p:cNvPr id="3" name="Picture 2" descr="A diagram of a flowchart">
            <a:extLst>
              <a:ext uri="{FF2B5EF4-FFF2-40B4-BE49-F238E27FC236}">
                <a16:creationId xmlns:a16="http://schemas.microsoft.com/office/drawing/2014/main" id="{A2C2B080-136F-AA53-D575-CB3882B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098"/>
            <a:ext cx="14630400" cy="73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99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B0BF-DBCC-54FA-CF2D-54EFDFDB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DC1A59-1F8A-E07C-DB92-9A3122DDCECA}"/>
              </a:ext>
            </a:extLst>
          </p:cNvPr>
          <p:cNvSpPr txBox="1"/>
          <p:nvPr/>
        </p:nvSpPr>
        <p:spPr>
          <a:xfrm>
            <a:off x="1545771" y="3813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ERD Diagram</a:t>
            </a:r>
          </a:p>
        </p:txBody>
      </p:sp>
      <p:pic>
        <p:nvPicPr>
          <p:cNvPr id="5" name="Picture 4" descr="A diagram of a company">
            <a:extLst>
              <a:ext uri="{FF2B5EF4-FFF2-40B4-BE49-F238E27FC236}">
                <a16:creationId xmlns:a16="http://schemas.microsoft.com/office/drawing/2014/main" id="{3DDF4542-9A7B-D6CC-0609-0CB17A21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22"/>
            <a:ext cx="14630399" cy="72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13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8"/>
          <p:cNvSpPr/>
          <p:nvPr/>
        </p:nvSpPr>
        <p:spPr>
          <a:xfrm>
            <a:off x="10292001" y="2957393"/>
            <a:ext cx="28713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495901" y="5462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79012-F305-85F3-7C44-90A196A4985B}"/>
              </a:ext>
            </a:extLst>
          </p:cNvPr>
          <p:cNvSpPr txBox="1"/>
          <p:nvPr/>
        </p:nvSpPr>
        <p:spPr>
          <a:xfrm>
            <a:off x="182969" y="287283"/>
            <a:ext cx="14447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 </a:t>
            </a:r>
            <a:r>
              <a:rPr lang="en-US" sz="3750" dirty="0"/>
              <a:t>Understanding Stroke and Its Connection to Heart Disease</a:t>
            </a:r>
          </a:p>
          <a:p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5B17B-5BB5-9E10-D39E-4D7330CC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2" r="7496" b="2969"/>
          <a:stretch>
            <a:fillRect/>
          </a:stretch>
        </p:blipFill>
        <p:spPr>
          <a:xfrm>
            <a:off x="9668107" y="1682821"/>
            <a:ext cx="4360126" cy="4141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A98D8-3B88-619C-DA32-B9A5A9ACE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5" y="1462911"/>
            <a:ext cx="8952678" cy="5828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19385-2E3D-8CC3-17BA-47D6A514B98A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Patient Activity Diagram </a:t>
            </a:r>
          </a:p>
        </p:txBody>
      </p:sp>
      <p:pic>
        <p:nvPicPr>
          <p:cNvPr id="5" name="Picture 4" descr="A diagram of a flowchart">
            <a:extLst>
              <a:ext uri="{FF2B5EF4-FFF2-40B4-BE49-F238E27FC236}">
                <a16:creationId xmlns:a16="http://schemas.microsoft.com/office/drawing/2014/main" id="{019CDD07-24C5-7AFB-65AD-B015D6A0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39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3AA4-7A25-A75C-C59D-A781086D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EBFE46-15C1-4EF5-4A01-55F753ED1BF9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Admin Activity Diagram </a:t>
            </a:r>
          </a:p>
        </p:txBody>
      </p:sp>
      <p:pic>
        <p:nvPicPr>
          <p:cNvPr id="7" name="Picture 6" descr="A diagram of a system">
            <a:extLst>
              <a:ext uri="{FF2B5EF4-FFF2-40B4-BE49-F238E27FC236}">
                <a16:creationId xmlns:a16="http://schemas.microsoft.com/office/drawing/2014/main" id="{4E415361-6F56-3746-F107-4EF87F4C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05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CBDEF1-55D3-FC04-853E-CCA9A4FF5BF2}"/>
              </a:ext>
            </a:extLst>
          </p:cNvPr>
          <p:cNvSpPr txBox="1"/>
          <p:nvPr/>
        </p:nvSpPr>
        <p:spPr>
          <a:xfrm>
            <a:off x="337759" y="323468"/>
            <a:ext cx="14447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Definition  : </a:t>
            </a:r>
            <a:endParaRPr lang="en-US" sz="3750" dirty="0"/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D84F6B13-E35B-24BC-240F-F9C95139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0" y="1070516"/>
            <a:ext cx="12612272" cy="63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0527" y="164367"/>
            <a:ext cx="770422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345AB0"/>
                </a:solidFill>
              </a:defRPr>
            </a:pPr>
            <a:r>
              <a:rPr sz="4000" dirty="0"/>
              <a:t>Stroke-Related Mobile Applications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DEB89-E785-1A65-5631-0D0437373DB0}"/>
              </a:ext>
            </a:extLst>
          </p:cNvPr>
          <p:cNvSpPr/>
          <p:nvPr/>
        </p:nvSpPr>
        <p:spPr>
          <a:xfrm>
            <a:off x="2026176" y="1898901"/>
            <a:ext cx="1097280" cy="10972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dirty="0"/>
              <a:t>Logo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91FD9-96A4-DB14-C8E5-587CD5014F33}"/>
              </a:ext>
            </a:extLst>
          </p:cNvPr>
          <p:cNvSpPr txBox="1"/>
          <p:nvPr/>
        </p:nvSpPr>
        <p:spPr>
          <a:xfrm>
            <a:off x="3833540" y="2136714"/>
            <a:ext cx="21309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rPr sz="3000" dirty="0"/>
              <a:t>Stroke Connect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FBE5A2-DB91-901D-55A5-39E976BC0CFF}"/>
              </a:ext>
            </a:extLst>
          </p:cNvPr>
          <p:cNvSpPr/>
          <p:nvPr/>
        </p:nvSpPr>
        <p:spPr>
          <a:xfrm>
            <a:off x="2026176" y="5311168"/>
            <a:ext cx="1097280" cy="10972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Logo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57F67A-C18A-4B31-CD14-6BD26E87A98F}"/>
              </a:ext>
            </a:extLst>
          </p:cNvPr>
          <p:cNvSpPr txBox="1"/>
          <p:nvPr/>
        </p:nvSpPr>
        <p:spPr>
          <a:xfrm>
            <a:off x="3762075" y="5351976"/>
            <a:ext cx="36932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rPr sz="3000" dirty="0"/>
              <a:t>Stroke Awareness Foundation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AE0BDF-9F23-8D25-5F8F-43B365E95C0E}"/>
              </a:ext>
            </a:extLst>
          </p:cNvPr>
          <p:cNvSpPr/>
          <p:nvPr/>
        </p:nvSpPr>
        <p:spPr>
          <a:xfrm>
            <a:off x="8884176" y="1898901"/>
            <a:ext cx="1097280" cy="10972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dirty="0"/>
              <a:t>Logo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1B5B03-CD6E-5B88-7537-696CC738BD72}"/>
              </a:ext>
            </a:extLst>
          </p:cNvPr>
          <p:cNvSpPr txBox="1"/>
          <p:nvPr/>
        </p:nvSpPr>
        <p:spPr>
          <a:xfrm>
            <a:off x="10446015" y="2090168"/>
            <a:ext cx="31379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rPr sz="3000" dirty="0"/>
              <a:t>Stroke Management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3AB765-62DF-3388-40C1-BBD2571E81A3}"/>
              </a:ext>
            </a:extLst>
          </p:cNvPr>
          <p:cNvSpPr/>
          <p:nvPr/>
        </p:nvSpPr>
        <p:spPr>
          <a:xfrm>
            <a:off x="9194180" y="5266564"/>
            <a:ext cx="919356" cy="10972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Logo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E66342-439E-DD56-2851-BD951DD64ED0}"/>
              </a:ext>
            </a:extLst>
          </p:cNvPr>
          <p:cNvSpPr txBox="1"/>
          <p:nvPr/>
        </p:nvSpPr>
        <p:spPr>
          <a:xfrm>
            <a:off x="10346548" y="5392785"/>
            <a:ext cx="27940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rPr sz="3000" dirty="0"/>
              <a:t>Stroke </a:t>
            </a:r>
            <a:r>
              <a:rPr sz="3000" dirty="0" err="1"/>
              <a:t>Riskometer</a:t>
            </a:r>
            <a:endParaRPr sz="3000" dirty="0"/>
          </a:p>
        </p:txBody>
      </p:sp>
      <p:pic>
        <p:nvPicPr>
          <p:cNvPr id="24" name="Picture 23" descr="A close-up of a brain&#10;&#10;Description automatically generated">
            <a:extLst>
              <a:ext uri="{FF2B5EF4-FFF2-40B4-BE49-F238E27FC236}">
                <a16:creationId xmlns:a16="http://schemas.microsoft.com/office/drawing/2014/main" id="{B6688175-A667-B45F-4575-C003D6C57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0" b="28400"/>
          <a:stretch>
            <a:fillRect/>
          </a:stretch>
        </p:blipFill>
        <p:spPr bwMode="auto">
          <a:xfrm>
            <a:off x="8419617" y="1727764"/>
            <a:ext cx="1926931" cy="16949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5" name="Picture 24" descr="A black square with white text and red clock&#10;&#10;Description automatically generated">
            <a:extLst>
              <a:ext uri="{FF2B5EF4-FFF2-40B4-BE49-F238E27FC236}">
                <a16:creationId xmlns:a16="http://schemas.microsoft.com/office/drawing/2014/main" id="{180985A7-1CFC-420D-4A79-E3EA05DA2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42" y="4870332"/>
            <a:ext cx="1884630" cy="18979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E38530E-2FB0-DD4A-9A00-074ED66BE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15" y="4931661"/>
            <a:ext cx="1884630" cy="17670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6909E84-745C-6CF9-CF99-56906F63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42" y="1739830"/>
            <a:ext cx="1926931" cy="17404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7246" y="493472"/>
            <a:ext cx="341202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6600"/>
                </a:solidFill>
              </a:defRPr>
            </a:pPr>
            <a:r>
              <a:rPr sz="4000" dirty="0">
                <a:solidFill>
                  <a:schemeClr val="accent1"/>
                </a:solidFill>
              </a:rPr>
              <a:t>Stroke Connect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826" y="1751256"/>
            <a:ext cx="41148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Pros: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 sz="1800"/>
            </a:pPr>
            <a:r>
              <a:rPr sz="2500" dirty="0"/>
              <a:t> Provides real-time location of stroke care hospitals.</a:t>
            </a:r>
            <a:endParaRPr lang="en-US" sz="2500" dirty="0"/>
          </a:p>
          <a:p>
            <a:pPr marL="342900" indent="-342900" algn="just">
              <a:buFont typeface="Wingdings" panose="05000000000000000000" pitchFamily="2" charset="2"/>
              <a:buChar char="Ø"/>
              <a:defRPr sz="1800"/>
            </a:pPr>
            <a:endParaRPr lang="en-US" sz="2500" dirty="0"/>
          </a:p>
          <a:p>
            <a:pPr marL="342900" indent="-342900" algn="just">
              <a:buFont typeface="Wingdings" panose="05000000000000000000" pitchFamily="2" charset="2"/>
              <a:buChar char="Ø"/>
              <a:defRPr sz="1800"/>
            </a:pPr>
            <a:r>
              <a:rPr sz="2500" dirty="0"/>
              <a:t> Offers personalized stroke risk assessment and emergency info.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826" y="5099598"/>
            <a:ext cx="41148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Cons:</a:t>
            </a:r>
          </a:p>
          <a:p>
            <a:pPr marL="342900" indent="-342900">
              <a:buFont typeface="Wingdings" panose="05000000000000000000" pitchFamily="2" charset="2"/>
              <a:buChar char="Ø"/>
              <a:defRPr sz="1800"/>
            </a:pPr>
            <a:r>
              <a:rPr sz="2500" dirty="0"/>
              <a:t> Only available in select regions.</a:t>
            </a:r>
            <a:endParaRPr lang="en-US" sz="2500" dirty="0"/>
          </a:p>
          <a:p>
            <a:pPr marL="342900" indent="-342900">
              <a:buFont typeface="Wingdings" panose="05000000000000000000" pitchFamily="2" charset="2"/>
              <a:buChar char="Ø"/>
              <a:defRPr sz="1800"/>
            </a:pPr>
            <a:r>
              <a:rPr sz="2500" dirty="0"/>
              <a:t>Requires stable internet for location-based services.</a:t>
            </a:r>
          </a:p>
        </p:txBody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1D9BBEC9-600A-3CDE-9D4F-F5F2A217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080" y="1506177"/>
            <a:ext cx="4202240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1B4351C3-4DD4-6AC8-8981-C5359961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419" y="1506178"/>
            <a:ext cx="4166235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941BD3-C633-A909-37CA-071487A1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7" y="208953"/>
            <a:ext cx="1605545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1597</TotalTime>
  <Words>1378</Words>
  <Application>Microsoft Office PowerPoint</Application>
  <PresentationFormat>Custom</PresentationFormat>
  <Paragraphs>376</Paragraphs>
  <Slides>61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Wingdings</vt:lpstr>
      <vt:lpstr>Calibri (MS)</vt:lpstr>
      <vt:lpstr>Arial</vt:lpstr>
      <vt:lpstr>Calibri</vt:lpstr>
      <vt:lpstr>PT Sans</vt:lpstr>
      <vt:lpstr>Nunito Semi Bold</vt:lpstr>
      <vt:lpstr>Times New Roman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Amr</cp:lastModifiedBy>
  <cp:revision>68</cp:revision>
  <dcterms:created xsi:type="dcterms:W3CDTF">2024-12-10T16:38:16Z</dcterms:created>
  <dcterms:modified xsi:type="dcterms:W3CDTF">2025-06-03T01:59:25Z</dcterms:modified>
</cp:coreProperties>
</file>